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258" r:id="rId2"/>
    <p:sldId id="260" r:id="rId3"/>
    <p:sldId id="261" r:id="rId4"/>
    <p:sldId id="292" r:id="rId5"/>
    <p:sldId id="293" r:id="rId6"/>
    <p:sldId id="331" r:id="rId7"/>
    <p:sldId id="259" r:id="rId8"/>
    <p:sldId id="296" r:id="rId9"/>
    <p:sldId id="297" r:id="rId10"/>
    <p:sldId id="298" r:id="rId11"/>
    <p:sldId id="299" r:id="rId12"/>
    <p:sldId id="301" r:id="rId13"/>
    <p:sldId id="302" r:id="rId14"/>
    <p:sldId id="303" r:id="rId15"/>
    <p:sldId id="304" r:id="rId16"/>
    <p:sldId id="305" r:id="rId17"/>
    <p:sldId id="307" r:id="rId18"/>
    <p:sldId id="308" r:id="rId19"/>
    <p:sldId id="324" r:id="rId20"/>
    <p:sldId id="325" r:id="rId21"/>
    <p:sldId id="326" r:id="rId22"/>
    <p:sldId id="327" r:id="rId23"/>
    <p:sldId id="275" r:id="rId24"/>
    <p:sldId id="277" r:id="rId25"/>
    <p:sldId id="278" r:id="rId26"/>
    <p:sldId id="330" r:id="rId27"/>
    <p:sldId id="300" r:id="rId28"/>
    <p:sldId id="281" r:id="rId29"/>
    <p:sldId id="310" r:id="rId30"/>
    <p:sldId id="311" r:id="rId31"/>
    <p:sldId id="271" r:id="rId32"/>
    <p:sldId id="279" r:id="rId33"/>
    <p:sldId id="280" r:id="rId34"/>
    <p:sldId id="313" r:id="rId35"/>
    <p:sldId id="312" r:id="rId36"/>
    <p:sldId id="314" r:id="rId37"/>
    <p:sldId id="315" r:id="rId38"/>
    <p:sldId id="316" r:id="rId39"/>
    <p:sldId id="317" r:id="rId40"/>
    <p:sldId id="320" r:id="rId41"/>
    <p:sldId id="321" r:id="rId42"/>
    <p:sldId id="290" r:id="rId43"/>
    <p:sldId id="267" r:id="rId44"/>
    <p:sldId id="322" r:id="rId45"/>
    <p:sldId id="333" r:id="rId46"/>
    <p:sldId id="282" r:id="rId47"/>
    <p:sldId id="332" r:id="rId48"/>
    <p:sldId id="283" r:id="rId49"/>
    <p:sldId id="286" r:id="rId50"/>
    <p:sldId id="287" r:id="rId51"/>
    <p:sldId id="328" r:id="rId52"/>
    <p:sldId id="329" r:id="rId53"/>
    <p:sldId id="284" r:id="rId54"/>
    <p:sldId id="295" r:id="rId55"/>
    <p:sldId id="291" r:id="rId56"/>
    <p:sldId id="285" r:id="rId57"/>
  </p:sldIdLst>
  <p:sldSz cx="14630400" cy="8229600"/>
  <p:notesSz cx="6858000" cy="9144000"/>
  <p:defaultTextStyle>
    <a:defPPr>
      <a:defRPr lang="en-US"/>
    </a:defPPr>
    <a:lvl1pPr marL="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  <a:srgbClr val="FF0080"/>
    <a:srgbClr val="66CCFF"/>
    <a:srgbClr val="D3012A"/>
    <a:srgbClr val="FFF2DC"/>
    <a:srgbClr val="FFF6E8"/>
    <a:srgbClr val="596C81"/>
    <a:srgbClr val="8591A3"/>
    <a:srgbClr val="C9C0CE"/>
    <a:srgbClr val="C582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289" autoAdjust="0"/>
  </p:normalViewPr>
  <p:slideViewPr>
    <p:cSldViewPr snapToGrid="0" snapToObjects="1">
      <p:cViewPr>
        <p:scale>
          <a:sx n="100" d="100"/>
          <a:sy n="100" d="100"/>
        </p:scale>
        <p:origin x="-160" y="88"/>
      </p:cViewPr>
      <p:guideLst>
        <p:guide orient="horz" pos="2592"/>
        <p:guide pos="46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1BEA8D-63BF-DD41-9178-8FCB9CC7E8B9}" type="datetimeFigureOut">
              <a:rPr lang="en-US" smtClean="0"/>
              <a:t>11/5/13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6E1B0F-6DB7-7E4E-86F4-CBB3B89F7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963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1A86E4-9E55-D64E-9C82-C9F836088650}" type="datetimeFigureOut">
              <a:rPr lang="en-US" smtClean="0"/>
              <a:t>11/5/13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98866B-A3BF-8B41-9DE0-D2F9AAD594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8642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663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real</a:t>
            </a:r>
            <a:r>
              <a:rPr lang="en-US" baseline="0" dirty="0" smtClean="0"/>
              <a:t> gif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work at Yahoo!!,</a:t>
            </a:r>
            <a:r>
              <a:rPr lang="en-US" baseline="0" dirty="0" smtClean="0"/>
              <a:t> More precisely at Yahoo Developer Network.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051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work at Yahoo!!,</a:t>
            </a:r>
            <a:r>
              <a:rPr lang="en-US" baseline="0" dirty="0" smtClean="0"/>
              <a:t> More precisely at Yahoo Developer Network.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05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98866B-A3BF-8B41-9DE0-D2F9AAD5945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809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474249" y="1094718"/>
            <a:ext cx="12033035" cy="3050592"/>
          </a:xfrm>
        </p:spPr>
        <p:txBody>
          <a:bodyPr anchor="b" anchorCtr="0">
            <a:normAutofit/>
          </a:bodyPr>
          <a:lstStyle>
            <a:lvl1pPr algn="l">
              <a:defRPr sz="6300" b="0" cap="none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3858" y="4266748"/>
            <a:ext cx="11933427" cy="1618164"/>
          </a:xfrm>
        </p:spPr>
        <p:txBody>
          <a:bodyPr>
            <a:normAutofit/>
          </a:bodyPr>
          <a:lstStyle>
            <a:lvl1pPr marL="0" indent="0" algn="l">
              <a:buNone/>
              <a:defRPr sz="2900" b="0">
                <a:solidFill>
                  <a:srgbClr val="FFF2DC"/>
                </a:solidFill>
                <a:latin typeface="Arial"/>
                <a:cs typeface="Arial"/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2583" y="1240929"/>
            <a:ext cx="13389739" cy="5798350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10607040" y="329567"/>
            <a:ext cx="3291840" cy="6709714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520" y="329567"/>
            <a:ext cx="9631680" cy="6706591"/>
          </a:xfrm>
        </p:spPr>
        <p:txBody>
          <a:bodyPr vert="eaVert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2DC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2584" y="1241528"/>
            <a:ext cx="6461760" cy="543115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391211" y="1241528"/>
            <a:ext cx="6461760" cy="5431156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2584" y="1397908"/>
            <a:ext cx="6464301" cy="767714"/>
          </a:xfrm>
        </p:spPr>
        <p:txBody>
          <a:bodyPr anchor="b">
            <a:noAutofit/>
          </a:bodyPr>
          <a:lstStyle>
            <a:lvl1pPr marL="0" indent="0">
              <a:buNone/>
              <a:defRPr sz="2900" b="1" cap="all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2584" y="2281734"/>
            <a:ext cx="6464301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386132" y="1397908"/>
            <a:ext cx="6466840" cy="767714"/>
          </a:xfrm>
        </p:spPr>
        <p:txBody>
          <a:bodyPr anchor="b">
            <a:normAutofit/>
          </a:bodyPr>
          <a:lstStyle>
            <a:lvl1pPr marL="0" indent="0">
              <a:buNone/>
              <a:defRPr sz="2900" b="1" cap="all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386132" y="2281734"/>
            <a:ext cx="6466840" cy="4741546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806699" y="2628900"/>
            <a:ext cx="9639301" cy="24003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1521" y="327660"/>
            <a:ext cx="4813301" cy="1394460"/>
          </a:xfrm>
        </p:spPr>
        <p:txBody>
          <a:bodyPr anchor="b"/>
          <a:lstStyle>
            <a:lvl1pPr algn="r">
              <a:defRPr sz="29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20080" y="1620522"/>
            <a:ext cx="8178800" cy="5730874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31521" y="1722120"/>
            <a:ext cx="4813301" cy="5629276"/>
          </a:xfrm>
        </p:spPr>
        <p:txBody>
          <a:bodyPr/>
          <a:lstStyle>
            <a:lvl1pPr marL="0" indent="0" algn="r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67661" y="5760720"/>
            <a:ext cx="8778240" cy="680086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867661" y="735330"/>
            <a:ext cx="8778240" cy="493776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67661" y="6440806"/>
            <a:ext cx="8778240" cy="965834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2606" y="294744"/>
            <a:ext cx="13389739" cy="859754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1957" y="1360469"/>
            <a:ext cx="13370387" cy="5715019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81176" y="7810855"/>
            <a:ext cx="3413760" cy="438150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fld id="{E5FF83B3-612A-774C-9813-453E2D21839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653110" rtl="0" eaLnBrk="1" latinLnBrk="0" hangingPunct="1">
        <a:spcBef>
          <a:spcPct val="0"/>
        </a:spcBef>
        <a:buNone/>
        <a:defRPr sz="5700" b="0" kern="1200" cap="none">
          <a:solidFill>
            <a:srgbClr val="FFF2DC"/>
          </a:solidFill>
          <a:latin typeface="Arial"/>
          <a:ea typeface="+mj-ea"/>
          <a:cs typeface="Arial"/>
        </a:defRPr>
      </a:lvl1pPr>
    </p:titleStyle>
    <p:bodyStyle>
      <a:lvl1pPr marL="0" indent="0" algn="l" defTabSz="653110" rtl="0" eaLnBrk="1" latinLnBrk="0" hangingPunct="1">
        <a:spcBef>
          <a:spcPts val="0"/>
        </a:spcBef>
        <a:spcAft>
          <a:spcPts val="1143"/>
        </a:spcAft>
        <a:buFontTx/>
        <a:buNone/>
        <a:defRPr sz="4000" kern="1200">
          <a:solidFill>
            <a:schemeClr val="bg1"/>
          </a:solidFill>
          <a:latin typeface="Arial"/>
          <a:ea typeface="+mn-ea"/>
          <a:cs typeface="Arial"/>
        </a:defRPr>
      </a:lvl1pPr>
      <a:lvl2pPr marL="1061304" indent="-408194" algn="l" defTabSz="653110" rtl="0" eaLnBrk="1" latinLnBrk="0" hangingPunct="1">
        <a:spcBef>
          <a:spcPts val="0"/>
        </a:spcBef>
        <a:spcAft>
          <a:spcPts val="571"/>
        </a:spcAft>
        <a:buFont typeface="Wingdings" charset="2"/>
        <a:buChar char="§"/>
        <a:defRPr sz="3400" kern="1200">
          <a:solidFill>
            <a:schemeClr val="bg1"/>
          </a:solidFill>
          <a:latin typeface="Arial"/>
          <a:ea typeface="+mn-ea"/>
          <a:cs typeface="Arial"/>
        </a:defRPr>
      </a:lvl2pPr>
      <a:lvl3pPr marL="1306220" indent="-261244" algn="l" defTabSz="653110" rtl="0" eaLnBrk="1" latinLnBrk="0" hangingPunct="1">
        <a:spcBef>
          <a:spcPts val="0"/>
        </a:spcBef>
        <a:spcAft>
          <a:spcPts val="571"/>
        </a:spcAft>
        <a:buSzPct val="70000"/>
        <a:buFont typeface="Lucida Grande"/>
        <a:buChar char="-"/>
        <a:defRPr sz="2900" kern="1200">
          <a:solidFill>
            <a:srgbClr val="FFF2DC"/>
          </a:solidFill>
          <a:latin typeface="Arial"/>
          <a:ea typeface="+mn-ea"/>
          <a:cs typeface="Arial"/>
        </a:defRPr>
      </a:lvl3pPr>
      <a:lvl4pPr marL="1698087" indent="-261244" algn="l" defTabSz="653110" rtl="0" eaLnBrk="1" latinLnBrk="0" hangingPunct="1">
        <a:spcBef>
          <a:spcPts val="0"/>
        </a:spcBef>
        <a:spcAft>
          <a:spcPts val="571"/>
        </a:spcAft>
        <a:buSzPct val="90000"/>
        <a:buFont typeface="Lucida Grande"/>
        <a:buChar char="»"/>
        <a:defRPr sz="2600" kern="1200">
          <a:solidFill>
            <a:schemeClr val="tx1">
              <a:lumMod val="50000"/>
              <a:lumOff val="50000"/>
            </a:schemeClr>
          </a:solidFill>
          <a:latin typeface="Arial"/>
          <a:ea typeface="+mn-ea"/>
          <a:cs typeface="Arial"/>
        </a:defRPr>
      </a:lvl4pPr>
      <a:lvl5pPr marL="1959331" indent="0" algn="l" defTabSz="653110" rtl="0" eaLnBrk="1" latinLnBrk="0" hangingPunct="1">
        <a:spcBef>
          <a:spcPts val="0"/>
        </a:spcBef>
        <a:spcAft>
          <a:spcPts val="571"/>
        </a:spcAft>
        <a:buFontTx/>
        <a:buNone/>
        <a:defRPr sz="2300" kern="1200">
          <a:solidFill>
            <a:schemeClr val="tx1">
              <a:lumMod val="50000"/>
              <a:lumOff val="50000"/>
            </a:schemeClr>
          </a:solidFill>
          <a:latin typeface="Arial"/>
          <a:ea typeface="+mn-ea"/>
          <a:cs typeface="Arial"/>
        </a:defRPr>
      </a:lvl5pPr>
      <a:lvl6pPr marL="3592106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3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10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48945" y="1878044"/>
            <a:ext cx="2546818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SERVER SIDE FRONTEND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658035" y="1878044"/>
            <a:ext cx="2423141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CLIENT SIDE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92174" y="1878044"/>
            <a:ext cx="2435273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BACK END API</a:t>
            </a:r>
          </a:p>
          <a:p>
            <a:pPr algn="ctr"/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 err="1" smtClean="0">
                <a:solidFill>
                  <a:schemeClr val="tx1"/>
                </a:solidFill>
              </a:rPr>
              <a:t>ms</a:t>
            </a:r>
            <a:r>
              <a:rPr lang="en-US" dirty="0" smtClean="0">
                <a:solidFill>
                  <a:schemeClr val="tx1"/>
                </a:solidFill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4"/>
          <p:cNvSpPr>
            <a:spLocks noGrp="1"/>
          </p:cNvSpPr>
          <p:nvPr>
            <p:ph type="title"/>
          </p:nvPr>
        </p:nvSpPr>
        <p:spPr>
          <a:xfrm>
            <a:off x="3092173" y="5674091"/>
            <a:ext cx="9043317" cy="2400300"/>
          </a:xfrm>
        </p:spPr>
        <p:txBody>
          <a:bodyPr>
            <a:normAutofit/>
          </a:bodyPr>
          <a:lstStyle/>
          <a:p>
            <a:r>
              <a:rPr lang="en-US" dirty="0" smtClean="0"/>
              <a:t>backend guys, optimize to respond in </a:t>
            </a:r>
            <a:r>
              <a:rPr lang="en-US" dirty="0" err="1" smtClean="0"/>
              <a:t>ms.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830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11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48945" y="1878044"/>
            <a:ext cx="2546818" cy="3533577"/>
          </a:xfrm>
          <a:prstGeom prst="rect">
            <a:avLst/>
          </a:prstGeom>
          <a:solidFill>
            <a:srgbClr val="FF6600">
              <a:alpha val="59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SERVER SIDE FRONTEND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658035" y="1878044"/>
            <a:ext cx="2423141" cy="3533577"/>
          </a:xfrm>
          <a:prstGeom prst="rect">
            <a:avLst/>
          </a:prstGeom>
          <a:solidFill>
            <a:srgbClr val="FF6600">
              <a:alpha val="59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CLIENT SIDE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92174" y="1878044"/>
            <a:ext cx="2435273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BACK END API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4"/>
          <p:cNvSpPr>
            <a:spLocks noGrp="1"/>
          </p:cNvSpPr>
          <p:nvPr>
            <p:ph type="title"/>
          </p:nvPr>
        </p:nvSpPr>
        <p:spPr>
          <a:xfrm>
            <a:off x="3092174" y="5674091"/>
            <a:ext cx="6464748" cy="2400300"/>
          </a:xfrm>
        </p:spPr>
        <p:txBody>
          <a:bodyPr>
            <a:normAutofit fontScale="90000"/>
          </a:bodyPr>
          <a:lstStyle/>
          <a:p>
            <a:r>
              <a:rPr lang="en-US" dirty="0"/>
              <a:t>F</a:t>
            </a:r>
            <a:r>
              <a:rPr lang="en-US" dirty="0" smtClean="0"/>
              <a:t>ront end engineering is different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238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12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48945" y="1878044"/>
            <a:ext cx="2546818" cy="3533577"/>
          </a:xfrm>
          <a:prstGeom prst="rect">
            <a:avLst/>
          </a:prstGeom>
          <a:solidFill>
            <a:srgbClr val="FF6600">
              <a:alpha val="59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SERVER SIDE FRONTEND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658035" y="1878044"/>
            <a:ext cx="2423141" cy="3533577"/>
          </a:xfrm>
          <a:prstGeom prst="rect">
            <a:avLst/>
          </a:prstGeom>
          <a:solidFill>
            <a:srgbClr val="FF6600">
              <a:alpha val="59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CLIENT SIDE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92174" y="1878044"/>
            <a:ext cx="2435273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BACK END API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4"/>
          <p:cNvSpPr>
            <a:spLocks noGrp="1"/>
          </p:cNvSpPr>
          <p:nvPr>
            <p:ph type="title"/>
          </p:nvPr>
        </p:nvSpPr>
        <p:spPr>
          <a:xfrm>
            <a:off x="3092174" y="5674091"/>
            <a:ext cx="6464748" cy="2400300"/>
          </a:xfrm>
        </p:spPr>
        <p:txBody>
          <a:bodyPr>
            <a:normAutofit/>
          </a:bodyPr>
          <a:lstStyle/>
          <a:p>
            <a:r>
              <a:rPr lang="en-US" dirty="0" smtClean="0"/>
              <a:t>It has human involved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8685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13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30981" y="1505200"/>
            <a:ext cx="470368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/>
                </a:solidFill>
              </a:rPr>
              <a:t>0.1s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30980" y="2911933"/>
            <a:ext cx="6039528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0980" y="4365704"/>
            <a:ext cx="13140902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10s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30980" y="5931368"/>
            <a:ext cx="471422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Less than 100ms is instantaneous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8685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14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30981" y="1505200"/>
            <a:ext cx="470368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/>
                </a:solidFill>
              </a:rPr>
              <a:t>0.1s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30980" y="2911933"/>
            <a:ext cx="6039528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0980" y="4365704"/>
            <a:ext cx="13140902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10s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30980" y="5931368"/>
            <a:ext cx="592982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More than 100ms , user will notice a delay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2139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15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30981" y="1505200"/>
            <a:ext cx="470368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/>
                </a:solidFill>
              </a:rPr>
              <a:t>0.1s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30980" y="2911933"/>
            <a:ext cx="6039528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0980" y="4365704"/>
            <a:ext cx="13140902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10s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30980" y="5931368"/>
            <a:ext cx="592982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More than 100ms , user will notice a delay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224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16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830981" y="1505200"/>
            <a:ext cx="470368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>
                <a:solidFill>
                  <a:schemeClr val="tx2"/>
                </a:solidFill>
              </a:rPr>
              <a:t>0.1s</a:t>
            </a:r>
            <a:endParaRPr lang="en-US" sz="1200" dirty="0">
              <a:solidFill>
                <a:schemeClr val="tx2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830980" y="2911933"/>
            <a:ext cx="6039528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30980" y="4365704"/>
            <a:ext cx="13140902" cy="114457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10s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30980" y="5931368"/>
            <a:ext cx="854030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 10s user will switch the tab and start doing something else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040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520829" y="1330964"/>
            <a:ext cx="12367249" cy="487798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000" dirty="0" smtClean="0"/>
              <a:t>Sometime, </a:t>
            </a:r>
            <a:br>
              <a:rPr lang="en-US" sz="4000" dirty="0" smtClean="0"/>
            </a:br>
            <a:r>
              <a:rPr lang="en-US" sz="7200" b="1" dirty="0" smtClean="0"/>
              <a:t>time</a:t>
            </a:r>
            <a:r>
              <a:rPr lang="en-US" sz="7200" dirty="0" smtClean="0"/>
              <a:t> </a:t>
            </a:r>
            <a:br>
              <a:rPr lang="en-US" sz="7200" dirty="0" smtClean="0"/>
            </a:br>
            <a:r>
              <a:rPr lang="en-US" sz="4000" dirty="0" smtClean="0"/>
              <a:t>is not even</a:t>
            </a:r>
            <a:br>
              <a:rPr lang="en-US" sz="4000" dirty="0" smtClean="0"/>
            </a:br>
            <a:r>
              <a:rPr lang="en-US" sz="4000" dirty="0" smtClean="0"/>
              <a:t> </a:t>
            </a:r>
            <a:r>
              <a:rPr lang="en-US" sz="6000" b="1" dirty="0" smtClean="0"/>
              <a:t>important</a:t>
            </a:r>
            <a:r>
              <a:rPr lang="en-US" sz="6000" dirty="0" smtClean="0"/>
              <a:t>.</a:t>
            </a:r>
            <a:br>
              <a:rPr lang="en-US" sz="6000" dirty="0" smtClean="0"/>
            </a:br>
            <a:r>
              <a:rPr lang="en-US" sz="6000" dirty="0" smtClean="0"/>
              <a:t/>
            </a:r>
            <a:br>
              <a:rPr lang="en-US" sz="6000" dirty="0" smtClean="0"/>
            </a:br>
            <a:r>
              <a:rPr lang="en-US" sz="6000" dirty="0"/>
              <a:t/>
            </a:r>
            <a:br>
              <a:rPr lang="en-US" sz="6000" dirty="0"/>
            </a:br>
            <a:r>
              <a:rPr lang="en-US" sz="6700" b="1" dirty="0" smtClean="0"/>
              <a:t> how you do</a:t>
            </a:r>
            <a:r>
              <a:rPr lang="en-US" sz="4000" dirty="0" smtClean="0"/>
              <a:t> it</a:t>
            </a:r>
            <a:r>
              <a:rPr lang="en-US" sz="4000" dirty="0"/>
              <a:t> </a:t>
            </a:r>
            <a:r>
              <a:rPr lang="en-US" sz="4000" dirty="0" smtClean="0"/>
              <a:t>matters!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84689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520829" y="1330964"/>
            <a:ext cx="12367249" cy="487798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e.g., </a:t>
            </a:r>
            <a:br>
              <a:rPr lang="en-US" sz="3600" dirty="0" smtClean="0"/>
            </a:br>
            <a:r>
              <a:rPr lang="en-US" sz="3600" dirty="0" smtClean="0"/>
              <a:t>if your site</a:t>
            </a:r>
            <a:r>
              <a:rPr lang="en-US" sz="5400" dirty="0" smtClean="0"/>
              <a:t> </a:t>
            </a:r>
            <a:r>
              <a:rPr lang="en-US" sz="6000" b="1" dirty="0" smtClean="0"/>
              <a:t>takes more time </a:t>
            </a:r>
            <a:r>
              <a:rPr lang="en-US" sz="6000" b="1" dirty="0" smtClean="0">
                <a:solidFill>
                  <a:srgbClr val="800000"/>
                </a:solidFill>
              </a:rPr>
              <a:t>with less browser reflows</a:t>
            </a:r>
            <a:r>
              <a:rPr lang="en-US" sz="3600" dirty="0" smtClean="0">
                <a:solidFill>
                  <a:srgbClr val="800000"/>
                </a:solidFill>
              </a:rPr>
              <a:t>, feels better than my site which </a:t>
            </a:r>
            <a:r>
              <a:rPr lang="en-US" sz="6000" b="1" dirty="0" smtClean="0">
                <a:solidFill>
                  <a:srgbClr val="800000"/>
                </a:solidFill>
              </a:rPr>
              <a:t>takes less time with more browser reflows</a:t>
            </a:r>
            <a:r>
              <a:rPr lang="en-US" sz="3600" dirty="0" smtClean="0">
                <a:solidFill>
                  <a:srgbClr val="800000"/>
                </a:solidFill>
              </a:rPr>
              <a:t>.</a:t>
            </a:r>
            <a:endParaRPr lang="en-US" sz="3600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0133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520829" y="1330964"/>
            <a:ext cx="12367249" cy="487798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e.g., </a:t>
            </a:r>
            <a:br>
              <a:rPr lang="en-US" sz="3600" dirty="0" smtClean="0"/>
            </a:br>
            <a:r>
              <a:rPr lang="en-US" sz="3600" dirty="0" smtClean="0"/>
              <a:t>if your site</a:t>
            </a:r>
            <a:r>
              <a:rPr lang="en-US" sz="5400" dirty="0" smtClean="0"/>
              <a:t> </a:t>
            </a:r>
            <a:r>
              <a:rPr lang="en-US" sz="6000" b="1" dirty="0" smtClean="0"/>
              <a:t>takes more time with less browser reflows</a:t>
            </a:r>
            <a:r>
              <a:rPr lang="en-US" sz="3600" dirty="0" smtClean="0"/>
              <a:t>, </a:t>
            </a:r>
            <a:r>
              <a:rPr lang="en-US" sz="3600" dirty="0" smtClean="0">
                <a:solidFill>
                  <a:srgbClr val="800000"/>
                </a:solidFill>
              </a:rPr>
              <a:t>feels better than my site which </a:t>
            </a:r>
            <a:r>
              <a:rPr lang="en-US" sz="6000" b="1" dirty="0" smtClean="0">
                <a:solidFill>
                  <a:srgbClr val="800000"/>
                </a:solidFill>
              </a:rPr>
              <a:t>takes less time with more browser reflows</a:t>
            </a:r>
            <a:r>
              <a:rPr lang="en-US" sz="3600" dirty="0" smtClean="0">
                <a:solidFill>
                  <a:srgbClr val="800000"/>
                </a:solidFill>
              </a:rPr>
              <a:t>.</a:t>
            </a:r>
            <a:endParaRPr lang="en-US" sz="3600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230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Moon </a:t>
            </a:r>
            <a:r>
              <a:rPr lang="en-US" dirty="0"/>
              <a:t>W</a:t>
            </a:r>
            <a:r>
              <a:rPr lang="en-US" dirty="0" smtClean="0"/>
              <a:t>alking </a:t>
            </a:r>
            <a:r>
              <a:rPr lang="en-US" dirty="0"/>
              <a:t>W</a:t>
            </a:r>
            <a:r>
              <a:rPr lang="en-US" dirty="0" smtClean="0"/>
              <a:t>ith JavaScript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</a:t>
            </a:r>
            <a:r>
              <a:rPr lang="en-US" dirty="0" err="1" smtClean="0"/>
              <a:t>Markandey</a:t>
            </a:r>
            <a:r>
              <a:rPr lang="en-US" dirty="0" smtClean="0"/>
              <a:t> Singh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982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520829" y="1330964"/>
            <a:ext cx="12367249" cy="487798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e.g., </a:t>
            </a:r>
            <a:br>
              <a:rPr lang="en-US" sz="3600" dirty="0" smtClean="0"/>
            </a:br>
            <a:r>
              <a:rPr lang="en-US" sz="3600" dirty="0" smtClean="0"/>
              <a:t>if your site</a:t>
            </a:r>
            <a:r>
              <a:rPr lang="en-US" sz="5400" dirty="0" smtClean="0"/>
              <a:t> </a:t>
            </a:r>
            <a:r>
              <a:rPr lang="en-US" sz="6000" b="1" dirty="0" smtClean="0"/>
              <a:t>takes more time with less browser reflows</a:t>
            </a:r>
            <a:r>
              <a:rPr lang="en-US" sz="3600" dirty="0" smtClean="0"/>
              <a:t>, feels better than my site which </a:t>
            </a:r>
            <a:r>
              <a:rPr lang="en-US" sz="6000" b="1" dirty="0" smtClean="0">
                <a:solidFill>
                  <a:srgbClr val="800000"/>
                </a:solidFill>
              </a:rPr>
              <a:t>takes less time with more browser reflows</a:t>
            </a:r>
            <a:r>
              <a:rPr lang="en-US" sz="3600" dirty="0" smtClean="0">
                <a:solidFill>
                  <a:srgbClr val="800000"/>
                </a:solidFill>
              </a:rPr>
              <a:t>.</a:t>
            </a:r>
            <a:endParaRPr lang="en-US" sz="3600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230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21</a:t>
            </a:fld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3201926" y="1550472"/>
            <a:ext cx="12367249" cy="487798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e.g., </a:t>
            </a:r>
            <a:br>
              <a:rPr lang="en-US" sz="3600" dirty="0" smtClean="0"/>
            </a:br>
            <a:r>
              <a:rPr lang="en-US" sz="3600" dirty="0" smtClean="0"/>
              <a:t>if your site</a:t>
            </a:r>
            <a:r>
              <a:rPr lang="en-US" sz="5400" dirty="0" smtClean="0"/>
              <a:t> </a:t>
            </a:r>
            <a:r>
              <a:rPr lang="en-US" sz="6000" b="1" dirty="0" smtClean="0"/>
              <a:t>takes more time with less browser reflows</a:t>
            </a:r>
            <a:r>
              <a:rPr lang="en-US" sz="3600" dirty="0" smtClean="0"/>
              <a:t>, feels better than my site which </a:t>
            </a:r>
            <a:r>
              <a:rPr lang="en-US" sz="6000" b="1" dirty="0" smtClean="0"/>
              <a:t>takes less time with </a:t>
            </a:r>
            <a:r>
              <a:rPr lang="en-US" sz="6000" b="1" dirty="0" smtClean="0">
                <a:solidFill>
                  <a:srgbClr val="800000"/>
                </a:solidFill>
              </a:rPr>
              <a:t>more browser reflows</a:t>
            </a:r>
            <a:r>
              <a:rPr lang="en-US" sz="3600" dirty="0" smtClean="0">
                <a:solidFill>
                  <a:srgbClr val="800000"/>
                </a:solidFill>
              </a:rPr>
              <a:t>.</a:t>
            </a:r>
            <a:endParaRPr lang="en-US" sz="3600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8230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22</a:t>
            </a:fld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/>
          </p:nvPr>
        </p:nvSpPr>
        <p:spPr>
          <a:xfrm>
            <a:off x="585506" y="2932871"/>
            <a:ext cx="12367249" cy="487798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e.g., </a:t>
            </a:r>
            <a:br>
              <a:rPr lang="en-US" sz="3600" dirty="0" smtClean="0"/>
            </a:br>
            <a:r>
              <a:rPr lang="en-US" sz="3600" dirty="0" smtClean="0"/>
              <a:t>if your site</a:t>
            </a:r>
            <a:r>
              <a:rPr lang="en-US" sz="5400" dirty="0" smtClean="0"/>
              <a:t> </a:t>
            </a:r>
            <a:r>
              <a:rPr lang="en-US" sz="6000" b="1" dirty="0" smtClean="0"/>
              <a:t>takes more time with less browser reflows</a:t>
            </a:r>
            <a:r>
              <a:rPr lang="en-US" sz="3600" dirty="0" smtClean="0"/>
              <a:t>, feels better than my site which </a:t>
            </a:r>
            <a:r>
              <a:rPr lang="en-US" sz="6000" b="1" dirty="0" smtClean="0"/>
              <a:t>takes less time with more browser reflows</a:t>
            </a:r>
            <a:r>
              <a:rPr lang="en-US" sz="3600" dirty="0" smtClean="0"/>
              <a:t>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04791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605" y="329359"/>
            <a:ext cx="9639301" cy="2400300"/>
          </a:xfrm>
        </p:spPr>
        <p:txBody>
          <a:bodyPr/>
          <a:lstStyle/>
          <a:p>
            <a:r>
              <a:rPr lang="en-US" dirty="0" smtClean="0"/>
              <a:t>What User Perceives as slow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0232" y="2936736"/>
            <a:ext cx="5613675" cy="1892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232" y="5158016"/>
            <a:ext cx="7766597" cy="159834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7619263" y="3640019"/>
            <a:ext cx="1835917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0692906" y="5824048"/>
            <a:ext cx="3169370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Time To API Response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9245260" y="6070270"/>
            <a:ext cx="110765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0225806" y="3393797"/>
            <a:ext cx="261827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Time To First Byte</a:t>
            </a:r>
          </a:p>
        </p:txBody>
      </p:sp>
    </p:spTree>
    <p:extLst>
      <p:ext uri="{BB962C8B-B14F-4D97-AF65-F5344CB8AC3E}">
        <p14:creationId xmlns:p14="http://schemas.microsoft.com/office/powerpoint/2010/main" val="3307011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Time to first Byte is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/>
              <a:buChar char="•"/>
            </a:pPr>
            <a:r>
              <a:rPr lang="en-US" dirty="0"/>
              <a:t>DNS Lookup</a:t>
            </a:r>
          </a:p>
          <a:p>
            <a:pPr marL="571500" indent="-571500">
              <a:buFont typeface="Arial"/>
              <a:buChar char="•"/>
            </a:pPr>
            <a:r>
              <a:rPr lang="en-US" dirty="0"/>
              <a:t>Initial Connection</a:t>
            </a:r>
          </a:p>
          <a:p>
            <a:pPr marL="571500" indent="-571500">
              <a:buFont typeface="Arial"/>
              <a:buChar char="•"/>
            </a:pPr>
            <a:r>
              <a:rPr lang="en-US" dirty="0" smtClean="0"/>
              <a:t>Waiting </a:t>
            </a:r>
            <a:endParaRPr lang="en-US" dirty="0"/>
          </a:p>
          <a:p>
            <a:pPr marL="571500" indent="-571500">
              <a:buFont typeface="Arial"/>
              <a:buChar char="•"/>
            </a:pPr>
            <a:r>
              <a:rPr lang="en-US" dirty="0"/>
              <a:t>Receiving Data</a:t>
            </a:r>
          </a:p>
          <a:p>
            <a:pPr marL="571500" indent="-571500">
              <a:buFont typeface="Arial"/>
              <a:buChar char="•"/>
            </a:pPr>
            <a:r>
              <a:rPr lang="en-US" dirty="0"/>
              <a:t>Closing Connection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356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Time to first Byte is 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71500" indent="-571500">
              <a:buFont typeface="Arial"/>
              <a:buChar char="•"/>
            </a:pPr>
            <a:r>
              <a:rPr lang="en-US" dirty="0"/>
              <a:t>DNS Lookup</a:t>
            </a:r>
          </a:p>
          <a:p>
            <a:pPr marL="571500" indent="-571500">
              <a:buFont typeface="Arial"/>
              <a:buChar char="•"/>
            </a:pPr>
            <a:r>
              <a:rPr lang="en-US" dirty="0"/>
              <a:t>Initial Connection</a:t>
            </a:r>
          </a:p>
          <a:p>
            <a:pPr marL="571500" indent="-571500">
              <a:buFont typeface="Arial"/>
              <a:buChar char="•"/>
            </a:pPr>
            <a:r>
              <a:rPr lang="en-US" dirty="0" smtClean="0"/>
              <a:t>Waiting</a:t>
            </a:r>
            <a:endParaRPr lang="en-US" dirty="0"/>
          </a:p>
          <a:p>
            <a:pPr marL="571500" indent="-571500">
              <a:buFont typeface="Arial"/>
              <a:buChar char="•"/>
            </a:pPr>
            <a:r>
              <a:rPr lang="en-US" dirty="0"/>
              <a:t>Receiving Data</a:t>
            </a:r>
          </a:p>
          <a:p>
            <a:pPr marL="571500" indent="-571500">
              <a:buFont typeface="Arial"/>
              <a:buChar char="•"/>
            </a:pPr>
            <a:r>
              <a:rPr lang="en-US" dirty="0"/>
              <a:t>Closing Connection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25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0297703" y="2747227"/>
            <a:ext cx="2595132" cy="2360682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sym typeface="Wingdings"/>
              </a:rPr>
              <a:t>There </a:t>
            </a:r>
            <a:r>
              <a:rPr lang="en-US" dirty="0">
                <a:solidFill>
                  <a:schemeClr val="tx1"/>
                </a:solidFill>
                <a:sym typeface="Wingdings"/>
              </a:rPr>
              <a:t>is a problem here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7" name="Straight Arrow Connector 6"/>
          <p:cNvCxnSpPr>
            <a:stCxn id="4" idx="1"/>
          </p:cNvCxnSpPr>
          <p:nvPr/>
        </p:nvCxnSpPr>
        <p:spPr>
          <a:xfrm flipH="1" flipV="1">
            <a:off x="3947913" y="3285628"/>
            <a:ext cx="6349790" cy="64194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9851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are we? (these things are done!)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41957" y="1360469"/>
            <a:ext cx="13370387" cy="3650803"/>
          </a:xfrm>
        </p:spPr>
        <p:txBody>
          <a:bodyPr>
            <a:normAutofit fontScale="85000" lnSpcReduction="20000"/>
          </a:bodyPr>
          <a:lstStyle/>
          <a:p>
            <a:pPr marL="742950" indent="-742950">
              <a:buAutoNum type="arabicPeriod"/>
            </a:pPr>
            <a:r>
              <a:rPr lang="en-US" dirty="0" smtClean="0"/>
              <a:t>Minify </a:t>
            </a:r>
            <a:r>
              <a:rPr lang="en-US" dirty="0" err="1" smtClean="0"/>
              <a:t>js</a:t>
            </a:r>
            <a:endParaRPr lang="en-US" dirty="0" smtClean="0"/>
          </a:p>
          <a:p>
            <a:pPr marL="742950" indent="-742950">
              <a:buFontTx/>
              <a:buAutoNum type="arabicPeriod"/>
            </a:pPr>
            <a:r>
              <a:rPr lang="en-US" dirty="0"/>
              <a:t>Inject script blocks to load in parallel</a:t>
            </a:r>
            <a:r>
              <a:rPr lang="en-US" dirty="0" smtClean="0"/>
              <a:t>.</a:t>
            </a:r>
          </a:p>
          <a:p>
            <a:pPr marL="742950" indent="-742950">
              <a:buAutoNum type="arabicPeriod"/>
            </a:pPr>
            <a:r>
              <a:rPr lang="en-US" dirty="0" smtClean="0"/>
              <a:t>JavaScript at the bottom.</a:t>
            </a:r>
          </a:p>
          <a:p>
            <a:pPr marL="742950" indent="-742950">
              <a:buAutoNum type="arabicPeriod"/>
            </a:pPr>
            <a:r>
              <a:rPr lang="en-US" dirty="0" smtClean="0"/>
              <a:t>Minify </a:t>
            </a:r>
            <a:r>
              <a:rPr lang="en-US" dirty="0" err="1" smtClean="0"/>
              <a:t>css</a:t>
            </a:r>
            <a:endParaRPr lang="en-US" dirty="0" smtClean="0"/>
          </a:p>
          <a:p>
            <a:pPr marL="742950" indent="-742950">
              <a:buAutoNum type="arabicPeriod"/>
            </a:pPr>
            <a:r>
              <a:rPr lang="en-US" dirty="0" smtClean="0"/>
              <a:t>….</a:t>
            </a:r>
          </a:p>
          <a:p>
            <a:pPr marL="742950" indent="-742950">
              <a:buAutoNum type="arabicPeriod"/>
            </a:pPr>
            <a:r>
              <a:rPr lang="en-US" dirty="0" smtClean="0"/>
              <a:t>CDN</a:t>
            </a:r>
          </a:p>
          <a:p>
            <a:pPr marL="742950" indent="-742950">
              <a:buAutoNum type="arabicPeriod"/>
            </a:pPr>
            <a:endParaRPr lang="en-US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26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381294" y="5011272"/>
            <a:ext cx="174904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err="1" smtClean="0">
                <a:solidFill>
                  <a:srgbClr val="FF66FF"/>
                </a:solidFill>
              </a:rPr>
              <a:t>Yslow</a:t>
            </a:r>
            <a:r>
              <a:rPr lang="en-US" sz="4400" b="1" dirty="0" smtClean="0">
                <a:solidFill>
                  <a:srgbClr val="FF66FF"/>
                </a:solidFill>
              </a:rPr>
              <a:t>!</a:t>
            </a:r>
            <a:endParaRPr lang="en-US" sz="4400" b="1" dirty="0">
              <a:solidFill>
                <a:srgbClr val="FF66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196628" y="3868579"/>
            <a:ext cx="18466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530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27</a:t>
            </a:fld>
            <a:endParaRPr lang="en-US"/>
          </a:p>
        </p:txBody>
      </p:sp>
      <p:sp>
        <p:nvSpPr>
          <p:cNvPr id="6" name="Title 4"/>
          <p:cNvSpPr>
            <a:spLocks noGrp="1"/>
          </p:cNvSpPr>
          <p:nvPr>
            <p:ph type="title"/>
          </p:nvPr>
        </p:nvSpPr>
        <p:spPr>
          <a:xfrm>
            <a:off x="520830" y="1330964"/>
            <a:ext cx="5923210" cy="4877984"/>
          </a:xfrm>
        </p:spPr>
        <p:txBody>
          <a:bodyPr>
            <a:normAutofit/>
          </a:bodyPr>
          <a:lstStyle/>
          <a:p>
            <a:r>
              <a:rPr lang="en-US" dirty="0" smtClean="0"/>
              <a:t>Now what!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8238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28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2402465" y="631760"/>
            <a:ext cx="9317627" cy="5742946"/>
            <a:chOff x="2995445" y="566011"/>
            <a:chExt cx="9317627" cy="5742946"/>
          </a:xfrm>
        </p:grpSpPr>
        <p:sp>
          <p:nvSpPr>
            <p:cNvPr id="11" name="Rectangle 10"/>
            <p:cNvSpPr/>
            <p:nvPr/>
          </p:nvSpPr>
          <p:spPr>
            <a:xfrm>
              <a:off x="2995445" y="566011"/>
              <a:ext cx="9317627" cy="574294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30110" y="1518567"/>
              <a:ext cx="5990889" cy="331323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331988" y="1518568"/>
              <a:ext cx="2760778" cy="331323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Side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30110" y="717868"/>
              <a:ext cx="8862656" cy="51133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Header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30110" y="5204545"/>
              <a:ext cx="8862656" cy="6764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Footer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802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29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62900" y="1229203"/>
            <a:ext cx="9317627" cy="5742946"/>
            <a:chOff x="2995445" y="566011"/>
            <a:chExt cx="9317627" cy="5742946"/>
          </a:xfrm>
        </p:grpSpPr>
        <p:sp>
          <p:nvSpPr>
            <p:cNvPr id="11" name="Rectangle 10"/>
            <p:cNvSpPr/>
            <p:nvPr/>
          </p:nvSpPr>
          <p:spPr>
            <a:xfrm>
              <a:off x="2995445" y="566011"/>
              <a:ext cx="9317627" cy="574294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30110" y="1518567"/>
              <a:ext cx="5990889" cy="331323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</a:t>
              </a:r>
            </a:p>
            <a:p>
              <a:pPr algn="ctr"/>
              <a:r>
                <a:rPr lang="en-US" dirty="0" smtClean="0"/>
                <a:t>(300ms)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331988" y="1518568"/>
              <a:ext cx="2760778" cy="331323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Side</a:t>
              </a:r>
            </a:p>
            <a:p>
              <a:pPr algn="ctr"/>
              <a:r>
                <a:rPr lang="en-US" dirty="0" smtClean="0"/>
                <a:t>(300ms)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30110" y="717868"/>
              <a:ext cx="8862656" cy="51133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Header</a:t>
              </a:r>
            </a:p>
            <a:p>
              <a:pPr algn="ctr"/>
              <a:r>
                <a:rPr lang="en-US" sz="1600" dirty="0" smtClean="0"/>
                <a:t>(50ms)</a:t>
              </a:r>
              <a:endParaRPr lang="en-US" sz="16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30110" y="5204545"/>
              <a:ext cx="8862656" cy="6764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Footer</a:t>
              </a:r>
            </a:p>
            <a:p>
              <a:pPr algn="ctr"/>
              <a:r>
                <a:rPr lang="en-US" sz="1600" dirty="0" smtClean="0"/>
                <a:t>(50ms)</a:t>
              </a:r>
              <a:endParaRPr lang="en-US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819393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06699" y="2634820"/>
            <a:ext cx="9639301" cy="2400300"/>
          </a:xfrm>
        </p:spPr>
        <p:txBody>
          <a:bodyPr>
            <a:normAutofit/>
          </a:bodyPr>
          <a:lstStyle/>
          <a:p>
            <a:r>
              <a:rPr lang="en-US" dirty="0" smtClean="0"/>
              <a:t>Hello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7354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30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62900" y="1229203"/>
            <a:ext cx="9317627" cy="5742946"/>
            <a:chOff x="2995445" y="566011"/>
            <a:chExt cx="9317627" cy="5742946"/>
          </a:xfrm>
        </p:grpSpPr>
        <p:sp>
          <p:nvSpPr>
            <p:cNvPr id="11" name="Rectangle 10"/>
            <p:cNvSpPr/>
            <p:nvPr/>
          </p:nvSpPr>
          <p:spPr>
            <a:xfrm>
              <a:off x="2995445" y="566011"/>
              <a:ext cx="9317627" cy="574294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30110" y="1518567"/>
              <a:ext cx="5990889" cy="331323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</a:t>
              </a:r>
            </a:p>
            <a:p>
              <a:pPr algn="ctr"/>
              <a:r>
                <a:rPr lang="en-US" dirty="0" smtClean="0"/>
                <a:t>(300ms)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331988" y="1518568"/>
              <a:ext cx="2760778" cy="331323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Side</a:t>
              </a:r>
            </a:p>
            <a:p>
              <a:pPr algn="ctr"/>
              <a:r>
                <a:rPr lang="en-US" dirty="0" smtClean="0"/>
                <a:t>(300ms)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30110" y="717868"/>
              <a:ext cx="8862656" cy="51133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Header</a:t>
              </a:r>
            </a:p>
            <a:p>
              <a:pPr algn="ctr"/>
              <a:r>
                <a:rPr lang="en-US" sz="1600" dirty="0" smtClean="0"/>
                <a:t>(50ms)</a:t>
              </a:r>
              <a:endParaRPr lang="en-US" sz="1600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30110" y="5204545"/>
              <a:ext cx="8862656" cy="6764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/>
                <a:t>Footer</a:t>
              </a:r>
            </a:p>
            <a:p>
              <a:pPr algn="ctr"/>
              <a:r>
                <a:rPr lang="en-US" sz="1600" dirty="0" smtClean="0"/>
                <a:t>(50ms)</a:t>
              </a:r>
              <a:endParaRPr lang="en-US" sz="1600" dirty="0"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1492654" y="3825715"/>
            <a:ext cx="108839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700ms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9043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31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62900" y="1229203"/>
            <a:ext cx="9317627" cy="5742946"/>
            <a:chOff x="2995445" y="566011"/>
            <a:chExt cx="9317627" cy="5742946"/>
          </a:xfrm>
        </p:grpSpPr>
        <p:sp>
          <p:nvSpPr>
            <p:cNvPr id="11" name="Rectangle 10"/>
            <p:cNvSpPr/>
            <p:nvPr/>
          </p:nvSpPr>
          <p:spPr>
            <a:xfrm>
              <a:off x="2995445" y="566011"/>
              <a:ext cx="9317627" cy="574294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30110" y="1518567"/>
              <a:ext cx="5990889" cy="331323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331988" y="1518568"/>
              <a:ext cx="2760778" cy="331323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Side</a:t>
              </a:r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30110" y="717868"/>
              <a:ext cx="8862656" cy="51133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Header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30110" y="5204545"/>
              <a:ext cx="8862656" cy="6764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Footer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48867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32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062900" y="1229203"/>
            <a:ext cx="9317627" cy="5742946"/>
            <a:chOff x="2995445" y="566011"/>
            <a:chExt cx="9317627" cy="5742946"/>
          </a:xfrm>
        </p:grpSpPr>
        <p:sp>
          <p:nvSpPr>
            <p:cNvPr id="11" name="Rectangle 10"/>
            <p:cNvSpPr/>
            <p:nvPr/>
          </p:nvSpPr>
          <p:spPr>
            <a:xfrm>
              <a:off x="2995445" y="566011"/>
              <a:ext cx="9317627" cy="574294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230110" y="1518567"/>
              <a:ext cx="5990889" cy="331323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/>
                <a:t>Main</a:t>
              </a:r>
              <a:endParaRPr lang="en-US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9331988" y="1518568"/>
              <a:ext cx="2760778" cy="331323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230110" y="717868"/>
              <a:ext cx="8862656" cy="51133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/>
                <a:t>Header</a:t>
              </a:r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230110" y="5204545"/>
              <a:ext cx="8862656" cy="6764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dirty="0" smtClean="0"/>
                <a:t>Footer</a:t>
              </a:r>
              <a:endParaRPr lang="en-US" dirty="0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89333" y="2349543"/>
              <a:ext cx="1381724" cy="138172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573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33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062900" y="1229203"/>
            <a:ext cx="9317627" cy="5742946"/>
            <a:chOff x="2995445" y="566011"/>
            <a:chExt cx="9317627" cy="5742946"/>
          </a:xfrm>
        </p:grpSpPr>
        <p:sp>
          <p:nvSpPr>
            <p:cNvPr id="8" name="Rectangle 7"/>
            <p:cNvSpPr/>
            <p:nvPr/>
          </p:nvSpPr>
          <p:spPr>
            <a:xfrm>
              <a:off x="2995445" y="566011"/>
              <a:ext cx="9317627" cy="574294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3230110" y="1518567"/>
              <a:ext cx="5990889" cy="331323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9331988" y="1518568"/>
              <a:ext cx="2760778" cy="331323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230110" y="717868"/>
              <a:ext cx="8862656" cy="51133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Header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230110" y="5204545"/>
              <a:ext cx="8862656" cy="6764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Footer</a:t>
              </a:r>
              <a:endParaRPr lang="en-US" dirty="0"/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989333" y="2349543"/>
              <a:ext cx="1381724" cy="1381724"/>
            </a:xfrm>
            <a:prstGeom prst="rect">
              <a:avLst/>
            </a:prstGeom>
          </p:spPr>
        </p:pic>
      </p:grpSp>
      <p:sp>
        <p:nvSpPr>
          <p:cNvPr id="10" name="Rounded Rectangular Callout 9"/>
          <p:cNvSpPr/>
          <p:nvPr/>
        </p:nvSpPr>
        <p:spPr>
          <a:xfrm>
            <a:off x="12119818" y="5494998"/>
            <a:ext cx="2084388" cy="2074648"/>
          </a:xfrm>
          <a:prstGeom prst="wedgeRoundRectCallout">
            <a:avLst>
              <a:gd name="adj1" fmla="val -175949"/>
              <a:gd name="adj2" fmla="val -129412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You see this until DOM loads and API </a:t>
            </a:r>
          </a:p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returns data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5007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34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20358" y="360621"/>
            <a:ext cx="329684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Work With an Example</a:t>
            </a: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58" y="1975574"/>
            <a:ext cx="7152564" cy="601357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H="1">
            <a:off x="7745392" y="3888432"/>
            <a:ext cx="3335784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1320186" y="3642210"/>
            <a:ext cx="2274431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YQL/FLICKR API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1948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35</a:t>
            </a:fld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358" y="957674"/>
            <a:ext cx="10021808" cy="65024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20358" y="360621"/>
            <a:ext cx="414440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Simple implementation takes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081176" y="1827202"/>
            <a:ext cx="161493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First Byte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748ms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28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36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20358" y="360621"/>
            <a:ext cx="381326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Lazy implementation takes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774876" y="250867"/>
            <a:ext cx="26027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First Byte</a:t>
            </a:r>
          </a:p>
          <a:p>
            <a:r>
              <a:rPr lang="en-US" dirty="0">
                <a:solidFill>
                  <a:srgbClr val="FFFFFF"/>
                </a:solidFill>
              </a:rPr>
              <a:t>5</a:t>
            </a:r>
            <a:r>
              <a:rPr lang="en-US" dirty="0" smtClean="0">
                <a:solidFill>
                  <a:srgbClr val="FFFFFF"/>
                </a:solidFill>
              </a:rPr>
              <a:t>ms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774875" y="1767353"/>
            <a:ext cx="2602701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After 400ms later triggers the </a:t>
            </a:r>
            <a:r>
              <a:rPr lang="en-US" dirty="0">
                <a:solidFill>
                  <a:srgbClr val="FFFFFF"/>
                </a:solidFill>
              </a:rPr>
              <a:t>YQL Call </a:t>
            </a:r>
            <a:r>
              <a:rPr lang="en-US" dirty="0" smtClean="0">
                <a:solidFill>
                  <a:srgbClr val="FFFFFF"/>
                </a:solidFill>
              </a:rPr>
              <a:t>which takes</a:t>
            </a:r>
            <a:endParaRPr lang="en-US" dirty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430ms.</a:t>
            </a:r>
          </a:p>
          <a:p>
            <a:endParaRPr lang="en-US" dirty="0" smtClean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Total 835s</a:t>
            </a:r>
            <a:endParaRPr lang="en-US" dirty="0">
              <a:solidFill>
                <a:srgbClr val="FFFFFF"/>
              </a:solidFill>
            </a:endParaRPr>
          </a:p>
          <a:p>
            <a:endParaRPr lang="en-US" dirty="0" smtClean="0">
              <a:solidFill>
                <a:srgbClr val="FFFFFF"/>
              </a:solidFill>
            </a:endParaRPr>
          </a:p>
          <a:p>
            <a:endParaRPr lang="en-US" dirty="0" smtClean="0">
              <a:solidFill>
                <a:srgbClr val="FFFFFF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81" y="994992"/>
            <a:ext cx="11317212" cy="5935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6265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37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83946" y="1057606"/>
            <a:ext cx="25047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Conclusion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245163" y="564450"/>
            <a:ext cx="6836013" cy="59580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Simple 738 </a:t>
            </a:r>
            <a:r>
              <a:rPr lang="en-US" sz="2400" dirty="0" err="1" smtClean="0">
                <a:solidFill>
                  <a:schemeClr val="tx1"/>
                </a:solidFill>
              </a:rPr>
              <a:t>ms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45163" y="1511589"/>
            <a:ext cx="7357244" cy="59580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Lazy 835 </a:t>
            </a:r>
            <a:r>
              <a:rPr lang="en-US" sz="2400" dirty="0" err="1">
                <a:solidFill>
                  <a:schemeClr val="tx1"/>
                </a:solidFill>
              </a:rPr>
              <a:t>ms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318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38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7651" y="709917"/>
            <a:ext cx="71547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Lets move to 3</a:t>
            </a:r>
            <a:r>
              <a:rPr lang="en-US" sz="4000" b="1" baseline="30000" dirty="0" smtClean="0">
                <a:solidFill>
                  <a:srgbClr val="FFFFFF"/>
                </a:solidFill>
              </a:rPr>
              <a:t>rd</a:t>
            </a:r>
            <a:r>
              <a:rPr lang="en-US" sz="4000" b="1" dirty="0" smtClean="0">
                <a:solidFill>
                  <a:srgbClr val="FFFFFF"/>
                </a:solidFill>
              </a:rPr>
              <a:t> implementation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4347" y="741238"/>
            <a:ext cx="59970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66CCFF"/>
                </a:solidFill>
              </a:rPr>
              <a:t>Lazy + a local storage cache</a:t>
            </a:r>
            <a:endParaRPr lang="en-US" sz="4000" b="1" dirty="0">
              <a:solidFill>
                <a:srgbClr val="66CC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51" y="2148008"/>
            <a:ext cx="10173501" cy="526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898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39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83946" y="1771746"/>
            <a:ext cx="25047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Conclusion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245163" y="564450"/>
            <a:ext cx="6836013" cy="59580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Simple 738 </a:t>
            </a:r>
            <a:r>
              <a:rPr lang="en-US" sz="2400" dirty="0" err="1" smtClean="0">
                <a:solidFill>
                  <a:schemeClr val="tx1"/>
                </a:solidFill>
              </a:rPr>
              <a:t>ms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45163" y="1511589"/>
            <a:ext cx="7357244" cy="59580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Lazy 835 </a:t>
            </a:r>
            <a:r>
              <a:rPr lang="en-US" sz="2400" dirty="0" err="1">
                <a:solidFill>
                  <a:schemeClr val="tx1"/>
                </a:solidFill>
              </a:rPr>
              <a:t>ms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5163" y="2423305"/>
            <a:ext cx="3954917" cy="59580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Lazy with storage 450ms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2519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06699" y="2634820"/>
            <a:ext cx="9639301" cy="2400300"/>
          </a:xfrm>
        </p:spPr>
        <p:txBody>
          <a:bodyPr>
            <a:normAutofit/>
          </a:bodyPr>
          <a:lstStyle/>
          <a:p>
            <a:r>
              <a:rPr lang="en-US" dirty="0" smtClean="0"/>
              <a:t>I am </a:t>
            </a:r>
            <a:r>
              <a:rPr lang="en-US" dirty="0" err="1" smtClean="0"/>
              <a:t>markandey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527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40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7651" y="709917"/>
            <a:ext cx="71547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Lets move to 3</a:t>
            </a:r>
            <a:r>
              <a:rPr lang="en-US" sz="4000" b="1" baseline="30000" dirty="0" smtClean="0">
                <a:solidFill>
                  <a:srgbClr val="FFFFFF"/>
                </a:solidFill>
              </a:rPr>
              <a:t>rd</a:t>
            </a:r>
            <a:r>
              <a:rPr lang="en-US" sz="4000" b="1" dirty="0" smtClean="0">
                <a:solidFill>
                  <a:srgbClr val="FFFFFF"/>
                </a:solidFill>
              </a:rPr>
              <a:t> implementation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4347" y="741238"/>
            <a:ext cx="63685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66CCFF"/>
                </a:solidFill>
              </a:rPr>
              <a:t>Lazy + a local storage cache +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51" y="2206050"/>
            <a:ext cx="10240686" cy="529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8313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41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07651" y="709917"/>
            <a:ext cx="71547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Lets move to 3</a:t>
            </a:r>
            <a:r>
              <a:rPr lang="en-US" sz="4000" b="1" baseline="30000" dirty="0" smtClean="0">
                <a:solidFill>
                  <a:srgbClr val="FFFFFF"/>
                </a:solidFill>
              </a:rPr>
              <a:t>rd</a:t>
            </a:r>
            <a:r>
              <a:rPr lang="en-US" sz="4000" b="1" dirty="0" smtClean="0">
                <a:solidFill>
                  <a:srgbClr val="FFFFFF"/>
                </a:solidFill>
              </a:rPr>
              <a:t> implementation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954347" y="741238"/>
            <a:ext cx="636850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66CCFF"/>
                </a:solidFill>
              </a:rPr>
              <a:t>Lazy + a local storage cache +</a:t>
            </a:r>
          </a:p>
          <a:p>
            <a:r>
              <a:rPr lang="en-US" sz="4000" b="1" dirty="0" err="1" smtClean="0">
                <a:solidFill>
                  <a:srgbClr val="66CCFF"/>
                </a:solidFill>
              </a:rPr>
              <a:t>Document.write</a:t>
            </a:r>
            <a:endParaRPr lang="en-US" sz="4000" b="1" dirty="0" smtClean="0">
              <a:solidFill>
                <a:srgbClr val="66CCFF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51" y="2206050"/>
            <a:ext cx="10240686" cy="529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618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Courier"/>
                <a:cs typeface="Courier"/>
              </a:rPr>
              <a:t>Document.write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0154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6699" y="924945"/>
            <a:ext cx="9639301" cy="5908607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66CCFF"/>
                </a:solidFill>
                <a:latin typeface="Courier"/>
                <a:cs typeface="Courier"/>
              </a:rPr>
              <a:t>&lt;script</a:t>
            </a:r>
            <a:r>
              <a:rPr lang="en-US" sz="4400" dirty="0" smtClean="0">
                <a:solidFill>
                  <a:srgbClr val="66CCFF"/>
                </a:solidFill>
                <a:latin typeface="Courier"/>
                <a:cs typeface="Courier"/>
              </a:rPr>
              <a:t>&gt;</a:t>
            </a:r>
            <a:br>
              <a:rPr lang="en-US" sz="4400" dirty="0" smtClean="0">
                <a:solidFill>
                  <a:srgbClr val="66CCFF"/>
                </a:solidFill>
                <a:latin typeface="Courier"/>
                <a:cs typeface="Courier"/>
              </a:rPr>
            </a:br>
            <a:r>
              <a:rPr lang="en-US" sz="4400" dirty="0" smtClean="0">
                <a:latin typeface="Courier"/>
                <a:cs typeface="Courier"/>
              </a:rPr>
              <a:t>(</a:t>
            </a:r>
            <a:r>
              <a:rPr lang="en-US" sz="4400" dirty="0">
                <a:solidFill>
                  <a:srgbClr val="FF6600"/>
                </a:solidFill>
                <a:latin typeface="Courier"/>
                <a:cs typeface="Courier"/>
              </a:rPr>
              <a:t>function()</a:t>
            </a:r>
            <a:r>
              <a:rPr lang="en-US" sz="4400" dirty="0" smtClean="0">
                <a:latin typeface="Courier"/>
                <a:cs typeface="Courier"/>
              </a:rPr>
              <a:t>{</a:t>
            </a:r>
            <a:br>
              <a:rPr lang="en-US" sz="4400" dirty="0" smtClean="0">
                <a:latin typeface="Courier"/>
                <a:cs typeface="Courier"/>
              </a:rPr>
            </a:br>
            <a:r>
              <a:rPr lang="en-US" sz="4400" dirty="0" err="1" smtClean="0">
                <a:solidFill>
                  <a:srgbClr val="FF6600"/>
                </a:solidFill>
                <a:latin typeface="Courier"/>
                <a:cs typeface="Courier"/>
              </a:rPr>
              <a:t>var</a:t>
            </a:r>
            <a:r>
              <a:rPr lang="en-US" sz="4400" dirty="0">
                <a:solidFill>
                  <a:srgbClr val="0000FF"/>
                </a:solidFill>
                <a:latin typeface="Courier"/>
                <a:cs typeface="Courier"/>
              </a:rPr>
              <a:t> </a:t>
            </a:r>
            <a:r>
              <a:rPr lang="en-US" sz="4400" dirty="0" smtClean="0">
                <a:solidFill>
                  <a:srgbClr val="FF0080"/>
                </a:solidFill>
                <a:latin typeface="Courier"/>
                <a:cs typeface="Courier"/>
              </a:rPr>
              <a:t>a</a:t>
            </a:r>
            <a:r>
              <a:rPr lang="en-US" sz="4400" dirty="0">
                <a:latin typeface="Courier"/>
                <a:cs typeface="Courier"/>
              </a:rPr>
              <a:t>=</a:t>
            </a:r>
            <a:r>
              <a:rPr lang="en-US" sz="4400" dirty="0" err="1">
                <a:solidFill>
                  <a:srgbClr val="FF0080"/>
                </a:solidFill>
                <a:latin typeface="Courier"/>
                <a:cs typeface="Courier"/>
              </a:rPr>
              <a:t>window</a:t>
            </a:r>
            <a:r>
              <a:rPr lang="en-US" sz="4400" dirty="0" err="1">
                <a:solidFill>
                  <a:srgbClr val="FFF6E8"/>
                </a:solidFill>
                <a:latin typeface="Courier"/>
                <a:cs typeface="Courier"/>
              </a:rPr>
              <a:t>.</a:t>
            </a:r>
            <a:r>
              <a:rPr lang="en-US" sz="4400" dirty="0" err="1">
                <a:solidFill>
                  <a:srgbClr val="CCFFCC"/>
                </a:solidFill>
                <a:latin typeface="Courier"/>
                <a:cs typeface="Courier"/>
              </a:rPr>
              <a:t>localStorage</a:t>
            </a:r>
            <a:r>
              <a:rPr lang="en-US" sz="4400" dirty="0" err="1">
                <a:latin typeface="Courier"/>
                <a:cs typeface="Courier"/>
              </a:rPr>
              <a:t>;</a:t>
            </a:r>
            <a:r>
              <a:rPr lang="en-US" sz="4400" dirty="0" err="1">
                <a:solidFill>
                  <a:srgbClr val="FF0080"/>
                </a:solidFill>
                <a:latin typeface="Courier"/>
                <a:cs typeface="Courier"/>
              </a:rPr>
              <a:t>a</a:t>
            </a:r>
            <a:r>
              <a:rPr lang="en-US" sz="4400" dirty="0">
                <a:solidFill>
                  <a:schemeClr val="bg1"/>
                </a:solidFill>
                <a:latin typeface="Courier"/>
                <a:cs typeface="Courier"/>
              </a:rPr>
              <a:t>&amp;&amp;</a:t>
            </a:r>
            <a:r>
              <a:rPr lang="en-US" sz="4400" dirty="0">
                <a:latin typeface="Courier"/>
                <a:cs typeface="Courier"/>
              </a:rPr>
              <a:t>((</a:t>
            </a:r>
            <a:r>
              <a:rPr lang="en-US" sz="4400" dirty="0">
                <a:solidFill>
                  <a:srgbClr val="FF0080"/>
                </a:solidFill>
                <a:latin typeface="Courier"/>
                <a:cs typeface="Courier"/>
              </a:rPr>
              <a:t>a</a:t>
            </a:r>
            <a:r>
              <a:rPr lang="en-US" sz="4400" dirty="0">
                <a:latin typeface="Courier"/>
                <a:cs typeface="Courier"/>
              </a:rPr>
              <a:t>=</a:t>
            </a:r>
            <a:r>
              <a:rPr lang="en-US" sz="4400" dirty="0" err="1">
                <a:solidFill>
                  <a:srgbClr val="FF0080"/>
                </a:solidFill>
                <a:latin typeface="Courier"/>
                <a:cs typeface="Courier"/>
              </a:rPr>
              <a:t>a</a:t>
            </a:r>
            <a:r>
              <a:rPr lang="en-US" sz="4400" dirty="0" err="1">
                <a:latin typeface="Courier"/>
                <a:cs typeface="Courier"/>
              </a:rPr>
              <a:t>.</a:t>
            </a:r>
            <a:r>
              <a:rPr lang="en-US" sz="4400" dirty="0" err="1">
                <a:solidFill>
                  <a:srgbClr val="CCFFCC"/>
                </a:solidFill>
                <a:latin typeface="Courier"/>
                <a:cs typeface="Courier"/>
              </a:rPr>
              <a:t>getItem</a:t>
            </a:r>
            <a:r>
              <a:rPr lang="en-US" sz="4400" dirty="0">
                <a:latin typeface="Courier"/>
                <a:cs typeface="Courier"/>
              </a:rPr>
              <a:t>(</a:t>
            </a:r>
            <a:r>
              <a:rPr lang="en-US" sz="4400" dirty="0">
                <a:solidFill>
                  <a:srgbClr val="CCFFCC"/>
                </a:solidFill>
                <a:latin typeface="Courier"/>
                <a:cs typeface="Courier"/>
              </a:rPr>
              <a:t>"</a:t>
            </a:r>
            <a:r>
              <a:rPr lang="en-US" sz="4400" dirty="0">
                <a:solidFill>
                  <a:srgbClr val="008000"/>
                </a:solidFill>
                <a:latin typeface="Courier"/>
                <a:cs typeface="Courier"/>
              </a:rPr>
              <a:t>what-item</a:t>
            </a:r>
            <a:r>
              <a:rPr lang="en-US" sz="4400" dirty="0">
                <a:solidFill>
                  <a:srgbClr val="CCFFCC"/>
                </a:solidFill>
                <a:latin typeface="Courier"/>
                <a:cs typeface="Courier"/>
              </a:rPr>
              <a:t>"</a:t>
            </a:r>
            <a:r>
              <a:rPr lang="en-US" sz="4400" dirty="0">
                <a:latin typeface="Courier"/>
                <a:cs typeface="Courier"/>
              </a:rPr>
              <a:t>))?</a:t>
            </a:r>
            <a:r>
              <a:rPr lang="en-US" sz="4400" dirty="0" err="1">
                <a:solidFill>
                  <a:srgbClr val="FF0080"/>
                </a:solidFill>
                <a:latin typeface="Courier"/>
                <a:cs typeface="Courier"/>
              </a:rPr>
              <a:t>document</a:t>
            </a:r>
            <a:r>
              <a:rPr lang="en-US" sz="4400" dirty="0" err="1">
                <a:latin typeface="Courier"/>
                <a:cs typeface="Courier"/>
              </a:rPr>
              <a:t>.</a:t>
            </a:r>
            <a:r>
              <a:rPr lang="en-US" sz="4400" dirty="0" err="1">
                <a:solidFill>
                  <a:srgbClr val="CCFFCC"/>
                </a:solidFill>
                <a:latin typeface="Courier"/>
                <a:cs typeface="Courier"/>
              </a:rPr>
              <a:t>write</a:t>
            </a:r>
            <a:r>
              <a:rPr lang="en-US" sz="4400" dirty="0">
                <a:latin typeface="Courier"/>
                <a:cs typeface="Courier"/>
              </a:rPr>
              <a:t>(</a:t>
            </a:r>
            <a:r>
              <a:rPr lang="en-US" sz="4400" dirty="0">
                <a:solidFill>
                  <a:srgbClr val="FF0080"/>
                </a:solidFill>
                <a:latin typeface="Courier"/>
                <a:cs typeface="Courier"/>
              </a:rPr>
              <a:t>a</a:t>
            </a:r>
            <a:r>
              <a:rPr lang="en-US" sz="4400" dirty="0">
                <a:latin typeface="Courier"/>
                <a:cs typeface="Courier"/>
              </a:rPr>
              <a:t>):</a:t>
            </a:r>
            <a:r>
              <a:rPr lang="en-US" sz="4400" dirty="0" err="1">
                <a:solidFill>
                  <a:srgbClr val="FF0080"/>
                </a:solidFill>
                <a:latin typeface="Courier"/>
                <a:cs typeface="Courier"/>
              </a:rPr>
              <a:t>document</a:t>
            </a:r>
            <a:r>
              <a:rPr lang="en-US" sz="4400" dirty="0" err="1">
                <a:latin typeface="Courier"/>
                <a:cs typeface="Courier"/>
              </a:rPr>
              <a:t>.</a:t>
            </a:r>
            <a:r>
              <a:rPr lang="en-US" sz="4400" dirty="0" err="1">
                <a:solidFill>
                  <a:srgbClr val="CCFFCC"/>
                </a:solidFill>
                <a:latin typeface="Courier"/>
                <a:cs typeface="Courier"/>
              </a:rPr>
              <a:t>write</a:t>
            </a:r>
            <a:r>
              <a:rPr lang="en-US" sz="4400" dirty="0">
                <a:latin typeface="Courier"/>
                <a:cs typeface="Courier"/>
              </a:rPr>
              <a:t>(</a:t>
            </a:r>
            <a:r>
              <a:rPr lang="en-US" sz="4400" dirty="0">
                <a:solidFill>
                  <a:srgbClr val="CCFFCC"/>
                </a:solidFill>
                <a:latin typeface="Courier"/>
                <a:cs typeface="Courier"/>
              </a:rPr>
              <a:t>"</a:t>
            </a:r>
            <a:r>
              <a:rPr lang="en-US" sz="4400" dirty="0">
                <a:solidFill>
                  <a:srgbClr val="008000"/>
                </a:solidFill>
                <a:latin typeface="Courier"/>
                <a:cs typeface="Courier"/>
              </a:rPr>
              <a:t>Loading..</a:t>
            </a:r>
            <a:r>
              <a:rPr lang="en-US" sz="4400" dirty="0">
                <a:solidFill>
                  <a:srgbClr val="CCFFCC"/>
                </a:solidFill>
                <a:latin typeface="Courier"/>
                <a:cs typeface="Courier"/>
              </a:rPr>
              <a:t>"</a:t>
            </a:r>
            <a:r>
              <a:rPr lang="en-US" sz="4400" dirty="0">
                <a:latin typeface="Courier"/>
                <a:cs typeface="Courier"/>
              </a:rPr>
              <a:t>))</a:t>
            </a:r>
            <a:r>
              <a:rPr lang="en-US" sz="4400" dirty="0" smtClean="0">
                <a:latin typeface="Courier"/>
                <a:cs typeface="Courier"/>
              </a:rPr>
              <a:t>}</a:t>
            </a:r>
            <a:br>
              <a:rPr lang="en-US" sz="4400" dirty="0" smtClean="0">
                <a:latin typeface="Courier"/>
                <a:cs typeface="Courier"/>
              </a:rPr>
            </a:br>
            <a:r>
              <a:rPr lang="en-US" sz="4400" dirty="0" smtClean="0">
                <a:latin typeface="Courier"/>
                <a:cs typeface="Courier"/>
              </a:rPr>
              <a:t>)(</a:t>
            </a:r>
            <a:r>
              <a:rPr lang="en-US" sz="4400" dirty="0">
                <a:latin typeface="Courier"/>
                <a:cs typeface="Courier"/>
              </a:rPr>
              <a:t>)</a:t>
            </a:r>
            <a:r>
              <a:rPr lang="en-US" sz="4400" dirty="0" smtClean="0">
                <a:latin typeface="Courier"/>
                <a:cs typeface="Courier"/>
              </a:rPr>
              <a:t>;</a:t>
            </a:r>
            <a:br>
              <a:rPr lang="en-US" sz="4400" dirty="0" smtClean="0">
                <a:latin typeface="Courier"/>
                <a:cs typeface="Courier"/>
              </a:rPr>
            </a:br>
            <a:r>
              <a:rPr lang="en-US" sz="4400" dirty="0" smtClean="0">
                <a:solidFill>
                  <a:srgbClr val="66CCFF"/>
                </a:solidFill>
                <a:latin typeface="Courier"/>
                <a:cs typeface="Courier"/>
              </a:rPr>
              <a:t>&lt;</a:t>
            </a:r>
            <a:r>
              <a:rPr lang="en-US" sz="4400" dirty="0">
                <a:solidFill>
                  <a:srgbClr val="66CCFF"/>
                </a:solidFill>
                <a:latin typeface="Courier"/>
                <a:cs typeface="Courier"/>
              </a:rPr>
              <a:t>/script&gt;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726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44</a:t>
            </a:fld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83946" y="1771746"/>
            <a:ext cx="25047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 smtClean="0">
                <a:solidFill>
                  <a:srgbClr val="FFFFFF"/>
                </a:solidFill>
              </a:rPr>
              <a:t>Conclusion</a:t>
            </a:r>
            <a:endParaRPr lang="en-US" sz="4000" b="1" dirty="0">
              <a:solidFill>
                <a:srgbClr val="FFFFFF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245163" y="564450"/>
            <a:ext cx="6836013" cy="5958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Simple 738 </a:t>
            </a:r>
            <a:r>
              <a:rPr lang="en-US" sz="2400" dirty="0" err="1" smtClean="0">
                <a:solidFill>
                  <a:schemeClr val="tx1"/>
                </a:solidFill>
              </a:rPr>
              <a:t>ms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245163" y="1548452"/>
            <a:ext cx="7357243" cy="5958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Lazy 835 </a:t>
            </a:r>
            <a:r>
              <a:rPr lang="en-US" sz="2400" dirty="0" err="1">
                <a:solidFill>
                  <a:schemeClr val="tx1"/>
                </a:solidFill>
              </a:rPr>
              <a:t>ms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245163" y="2532454"/>
            <a:ext cx="3954917" cy="5958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Lazy with storage 450ms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245163" y="3516455"/>
            <a:ext cx="1022957" cy="59580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 6ms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Rounded Rectangular Callout 4"/>
          <p:cNvSpPr/>
          <p:nvPr/>
        </p:nvSpPr>
        <p:spPr>
          <a:xfrm>
            <a:off x="6961443" y="6067834"/>
            <a:ext cx="1897151" cy="1317049"/>
          </a:xfrm>
          <a:prstGeom prst="wedgeRoundRectCallout">
            <a:avLst>
              <a:gd name="adj1" fmla="val -141910"/>
              <a:gd name="adj2" fmla="val -178655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Lazy </a:t>
            </a:r>
            <a:r>
              <a:rPr lang="en-US" sz="1400" dirty="0" smtClean="0">
                <a:solidFill>
                  <a:schemeClr val="tx1"/>
                </a:solidFill>
              </a:rPr>
              <a:t>with storage with document. </a:t>
            </a:r>
            <a:r>
              <a:rPr lang="en-US" sz="1400" dirty="0">
                <a:solidFill>
                  <a:schemeClr val="tx1"/>
                </a:solidFill>
              </a:rPr>
              <a:t>w</a:t>
            </a:r>
            <a:r>
              <a:rPr lang="en-US" sz="1400" dirty="0" smtClean="0">
                <a:solidFill>
                  <a:schemeClr val="tx1"/>
                </a:solidFill>
              </a:rPr>
              <a:t>rite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638260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266700" y="1680677"/>
            <a:ext cx="10779682" cy="3793023"/>
            <a:chOff x="266700" y="1680677"/>
            <a:chExt cx="10779682" cy="3793023"/>
          </a:xfrm>
        </p:grpSpPr>
        <p:grpSp>
          <p:nvGrpSpPr>
            <p:cNvPr id="46" name="Group 45"/>
            <p:cNvGrpSpPr/>
            <p:nvPr/>
          </p:nvGrpSpPr>
          <p:grpSpPr>
            <a:xfrm>
              <a:off x="266700" y="1680677"/>
              <a:ext cx="10779682" cy="3793023"/>
              <a:chOff x="266700" y="1680677"/>
              <a:chExt cx="10779682" cy="3793023"/>
            </a:xfrm>
          </p:grpSpPr>
          <p:sp>
            <p:nvSpPr>
              <p:cNvPr id="29" name="Can 28"/>
              <p:cNvSpPr/>
              <p:nvPr/>
            </p:nvSpPr>
            <p:spPr>
              <a:xfrm>
                <a:off x="3136900" y="1680677"/>
                <a:ext cx="2209800" cy="3793023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>
                    <a:solidFill>
                      <a:srgbClr val="000000"/>
                    </a:solidFill>
                  </a:rPr>
                  <a:t>YQL</a:t>
                </a:r>
              </a:p>
            </p:txBody>
          </p:sp>
          <p:sp>
            <p:nvSpPr>
              <p:cNvPr id="32" name="Can 31"/>
              <p:cNvSpPr/>
              <p:nvPr/>
            </p:nvSpPr>
            <p:spPr>
              <a:xfrm>
                <a:off x="266700" y="1680677"/>
                <a:ext cx="2133600" cy="3793023"/>
              </a:xfrm>
              <a:prstGeom prst="can">
                <a:avLst/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 smtClean="0">
                    <a:solidFill>
                      <a:srgbClr val="000000"/>
                    </a:solidFill>
                  </a:rPr>
                  <a:t>FLICKR</a:t>
                </a:r>
              </a:p>
            </p:txBody>
          </p:sp>
          <p:pic>
            <p:nvPicPr>
              <p:cNvPr id="35" name="Picture 34" descr="flickrphotos.png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13450" y="1680677"/>
                <a:ext cx="5032932" cy="3793023"/>
              </a:xfrm>
              <a:prstGeom prst="rect">
                <a:avLst/>
              </a:prstGeom>
            </p:spPr>
          </p:pic>
          <p:cxnSp>
            <p:nvCxnSpPr>
              <p:cNvPr id="38" name="Straight Arrow Connector 37"/>
              <p:cNvCxnSpPr>
                <a:stCxn id="29" idx="2"/>
                <a:endCxn id="32" idx="4"/>
              </p:cNvCxnSpPr>
              <p:nvPr/>
            </p:nvCxnSpPr>
            <p:spPr>
              <a:xfrm flipH="1">
                <a:off x="2400300" y="3577189"/>
                <a:ext cx="736600" cy="0"/>
              </a:xfrm>
              <a:prstGeom prst="straightConnector1">
                <a:avLst/>
              </a:prstGeom>
              <a:ln w="76200" cmpd="sng">
                <a:solidFill>
                  <a:srgbClr val="FF6600"/>
                </a:solidFill>
                <a:headEnd type="arrow" w="sm" len="sm"/>
                <a:tailEnd type="arrow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/>
              <p:cNvCxnSpPr>
                <a:stCxn id="35" idx="1"/>
                <a:endCxn id="29" idx="4"/>
              </p:cNvCxnSpPr>
              <p:nvPr/>
            </p:nvCxnSpPr>
            <p:spPr>
              <a:xfrm flipH="1">
                <a:off x="5346700" y="3577189"/>
                <a:ext cx="666750" cy="0"/>
              </a:xfrm>
              <a:prstGeom prst="straightConnector1">
                <a:avLst/>
              </a:prstGeom>
              <a:ln w="76200" cmpd="sng">
                <a:solidFill>
                  <a:srgbClr val="FF6600"/>
                </a:solidFill>
                <a:headEnd type="arrow" w="sm" len="sm"/>
                <a:tailEnd type="arrow" w="sm" len="sm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19500" y="4114800"/>
              <a:ext cx="1473200" cy="1168400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2000" y="4165600"/>
              <a:ext cx="1243781" cy="11176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44081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46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1062900" y="1229203"/>
            <a:ext cx="9317627" cy="5742946"/>
            <a:chOff x="2995445" y="566011"/>
            <a:chExt cx="9317627" cy="5742946"/>
          </a:xfrm>
        </p:grpSpPr>
        <p:sp>
          <p:nvSpPr>
            <p:cNvPr id="8" name="Rectangle 7"/>
            <p:cNvSpPr/>
            <p:nvPr/>
          </p:nvSpPr>
          <p:spPr>
            <a:xfrm>
              <a:off x="2995445" y="566011"/>
              <a:ext cx="9317627" cy="5742946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3230110" y="1518567"/>
              <a:ext cx="5990889" cy="3313238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Main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9331988" y="1518568"/>
              <a:ext cx="2760778" cy="331323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Side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230110" y="717868"/>
              <a:ext cx="8862656" cy="511335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Header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3230110" y="5204545"/>
              <a:ext cx="8862656" cy="676452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Footer</a:t>
              </a:r>
              <a:endParaRPr lang="en-US" dirty="0"/>
            </a:p>
          </p:txBody>
        </p:sp>
      </p:grpSp>
      <p:sp>
        <p:nvSpPr>
          <p:cNvPr id="10" name="Rounded Rectangular Callout 9"/>
          <p:cNvSpPr/>
          <p:nvPr/>
        </p:nvSpPr>
        <p:spPr>
          <a:xfrm>
            <a:off x="12119818" y="5494998"/>
            <a:ext cx="2084388" cy="2074648"/>
          </a:xfrm>
          <a:prstGeom prst="wedgeRoundRectCallout">
            <a:avLst>
              <a:gd name="adj1" fmla="val -132240"/>
              <a:gd name="adj2" fmla="val -98137"/>
              <a:gd name="adj3" fmla="val 16667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rgbClr val="000000"/>
                </a:solidFill>
              </a:rPr>
              <a:t>Side appears instantaneously 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3955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Use local storage to reduce user frustration!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95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Pinterest</a:t>
            </a:r>
            <a:r>
              <a:rPr lang="en-US" dirty="0"/>
              <a:t> </a:t>
            </a:r>
            <a:r>
              <a:rPr lang="en-US" dirty="0" smtClean="0"/>
              <a:t>Magic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59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49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3700"/>
            <a:ext cx="14630400" cy="489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43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806699" y="2634820"/>
            <a:ext cx="9639301" cy="2400300"/>
          </a:xfrm>
        </p:spPr>
        <p:txBody>
          <a:bodyPr>
            <a:normAutofit/>
          </a:bodyPr>
          <a:lstStyle/>
          <a:p>
            <a:r>
              <a:rPr lang="en-US" dirty="0" smtClean="0"/>
              <a:t>I work at Yahoo! </a:t>
            </a:r>
            <a:br>
              <a:rPr lang="en-US" dirty="0" smtClean="0"/>
            </a:br>
            <a:r>
              <a:rPr lang="en-US" sz="3600" dirty="0" smtClean="0"/>
              <a:t>YDN more precisely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478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50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6400"/>
            <a:ext cx="14630400" cy="485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16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117" y="2628900"/>
            <a:ext cx="5392813" cy="24003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YUI Options</a:t>
            </a:r>
            <a:br>
              <a:rPr lang="en-US" dirty="0" smtClean="0"/>
            </a:br>
            <a:r>
              <a:rPr lang="en-US" dirty="0" err="1" smtClean="0">
                <a:solidFill>
                  <a:srgbClr val="66CCFF"/>
                </a:solidFill>
                <a:latin typeface="Courier"/>
                <a:cs typeface="Courier"/>
              </a:rPr>
              <a:t>Y.Substitute</a:t>
            </a:r>
            <a:r>
              <a:rPr lang="en-US" dirty="0" smtClean="0">
                <a:solidFill>
                  <a:srgbClr val="66CCFF"/>
                </a:solidFill>
                <a:latin typeface="Courier"/>
                <a:cs typeface="Courier"/>
              </a:rPr>
              <a:t/>
            </a:r>
            <a:br>
              <a:rPr lang="en-US" dirty="0" smtClean="0">
                <a:solidFill>
                  <a:srgbClr val="66CCFF"/>
                </a:solidFill>
                <a:latin typeface="Courier"/>
                <a:cs typeface="Courier"/>
              </a:rPr>
            </a:br>
            <a:r>
              <a:rPr lang="en-US" dirty="0" err="1" smtClean="0">
                <a:solidFill>
                  <a:srgbClr val="66CCFF"/>
                </a:solidFill>
                <a:latin typeface="Courier"/>
                <a:cs typeface="Courier"/>
              </a:rPr>
              <a:t>Y.Lang.sub</a:t>
            </a:r>
            <a:r>
              <a:rPr lang="en-US" dirty="0" smtClean="0">
                <a:solidFill>
                  <a:srgbClr val="66CCFF"/>
                </a:solidFill>
                <a:latin typeface="Courier"/>
                <a:cs typeface="Courier"/>
              </a:rPr>
              <a:t/>
            </a:r>
            <a:br>
              <a:rPr lang="en-US" dirty="0" smtClean="0">
                <a:solidFill>
                  <a:srgbClr val="66CCFF"/>
                </a:solidFill>
                <a:latin typeface="Courier"/>
                <a:cs typeface="Courier"/>
              </a:rPr>
            </a:br>
            <a:r>
              <a:rPr lang="en-US" dirty="0" err="1" smtClean="0">
                <a:solidFill>
                  <a:srgbClr val="66CCFF"/>
                </a:solidFill>
                <a:latin typeface="Courier"/>
                <a:cs typeface="Courier"/>
              </a:rPr>
              <a:t>Y.Template</a:t>
            </a:r>
            <a:endParaRPr lang="en-US" dirty="0">
              <a:solidFill>
                <a:srgbClr val="66CCFF"/>
              </a:solidFill>
              <a:latin typeface="Courier"/>
              <a:cs typeface="Courier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51</a:t>
            </a:fld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7260" y="210975"/>
            <a:ext cx="11810451" cy="145955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>
            <a:lvl1pPr algn="l" defTabSz="653110" rtl="0" eaLnBrk="1" latinLnBrk="0" hangingPunct="1">
              <a:spcBef>
                <a:spcPct val="0"/>
              </a:spcBef>
              <a:buNone/>
              <a:defRPr sz="5700" b="0" kern="1200" cap="none">
                <a:solidFill>
                  <a:srgbClr val="FFF2DC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 smtClean="0"/>
              <a:t>Use Client side </a:t>
            </a:r>
            <a:r>
              <a:rPr lang="en-US" dirty="0" err="1" smtClean="0"/>
              <a:t>templating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236" y="5537378"/>
            <a:ext cx="7886700" cy="16891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940907" y="5721279"/>
            <a:ext cx="3715735" cy="153919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JSON &lt; HTML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4198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52</a:t>
            </a:fld>
            <a:endParaRPr lang="en-US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7260" y="210975"/>
            <a:ext cx="11810451" cy="145955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>
            <a:lvl1pPr algn="l" defTabSz="653110" rtl="0" eaLnBrk="1" latinLnBrk="0" hangingPunct="1">
              <a:spcBef>
                <a:spcPct val="0"/>
              </a:spcBef>
              <a:buNone/>
              <a:defRPr sz="5700" b="0" kern="1200" cap="none">
                <a:solidFill>
                  <a:srgbClr val="FFF2DC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 smtClean="0"/>
              <a:t>Use Client Side </a:t>
            </a:r>
            <a:r>
              <a:rPr lang="en-US" dirty="0" err="1"/>
              <a:t>T</a:t>
            </a:r>
            <a:r>
              <a:rPr lang="en-US" dirty="0" err="1" smtClean="0"/>
              <a:t>emplating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839260" y="3620270"/>
            <a:ext cx="3715735" cy="153919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HPACK&lt;CJSON &lt; JSON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28492" y="3620270"/>
            <a:ext cx="3715735" cy="153919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JSON &lt; HTML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172271" y="6278996"/>
            <a:ext cx="36669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F2DC"/>
                </a:solidFill>
              </a:rPr>
              <a:t>http://</a:t>
            </a:r>
            <a:r>
              <a:rPr lang="en-US" sz="3600" dirty="0" err="1">
                <a:solidFill>
                  <a:srgbClr val="FFF2DC"/>
                </a:solidFill>
              </a:rPr>
              <a:t>bit.ly</a:t>
            </a:r>
            <a:r>
              <a:rPr lang="en-US" sz="3600" dirty="0">
                <a:solidFill>
                  <a:srgbClr val="FFF2DC"/>
                </a:solidFill>
              </a:rPr>
              <a:t>/</a:t>
            </a:r>
            <a:r>
              <a:rPr lang="en-US" sz="3600" dirty="0" err="1">
                <a:solidFill>
                  <a:srgbClr val="FFF2DC"/>
                </a:solidFill>
              </a:rPr>
              <a:t>hpack</a:t>
            </a:r>
            <a:endParaRPr lang="en-US" sz="3600" dirty="0">
              <a:solidFill>
                <a:srgbClr val="FFF2D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474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4358" y="351383"/>
            <a:ext cx="9639301" cy="2400300"/>
          </a:xfrm>
        </p:spPr>
        <p:txBody>
          <a:bodyPr/>
          <a:lstStyle/>
          <a:p>
            <a:r>
              <a:rPr lang="en-US" dirty="0" smtClean="0"/>
              <a:t>Local storage as client side </a:t>
            </a:r>
            <a:r>
              <a:rPr lang="en-US" dirty="0" err="1" smtClean="0"/>
              <a:t>memcache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53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75" y="3069885"/>
            <a:ext cx="6801195" cy="4934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743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88" y="794438"/>
            <a:ext cx="9639301" cy="2400300"/>
          </a:xfrm>
        </p:spPr>
        <p:txBody>
          <a:bodyPr/>
          <a:lstStyle/>
          <a:p>
            <a:r>
              <a:rPr lang="en-US" dirty="0" smtClean="0"/>
              <a:t>Use </a:t>
            </a:r>
            <a:r>
              <a:rPr lang="en-US" dirty="0" err="1" smtClean="0"/>
              <a:t>Parralel</a:t>
            </a:r>
            <a:r>
              <a:rPr lang="en-US" dirty="0" smtClean="0"/>
              <a:t> I/</a:t>
            </a:r>
            <a:r>
              <a:rPr lang="en-US" dirty="0" err="1" smtClean="0"/>
              <a:t>Os</a:t>
            </a:r>
            <a:r>
              <a:rPr lang="en-US" dirty="0" smtClean="0"/>
              <a:t> to to speed up data pull!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54</a:t>
            </a:fld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72677" y="4640632"/>
            <a:ext cx="471494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FFFFFF"/>
                </a:solidFill>
              </a:rPr>
              <a:t>http://</a:t>
            </a:r>
            <a:r>
              <a:rPr lang="en-US" sz="4000" b="1" dirty="0" err="1">
                <a:solidFill>
                  <a:srgbClr val="FFFFFF"/>
                </a:solidFill>
              </a:rPr>
              <a:t>bit.ly</a:t>
            </a:r>
            <a:r>
              <a:rPr lang="en-US" sz="4000" b="1" dirty="0">
                <a:solidFill>
                  <a:srgbClr val="FFFFFF"/>
                </a:solidFill>
              </a:rPr>
              <a:t>/</a:t>
            </a:r>
            <a:r>
              <a:rPr lang="en-US" sz="4000" b="1" dirty="0" err="1">
                <a:solidFill>
                  <a:srgbClr val="FFFFFF"/>
                </a:solidFill>
              </a:rPr>
              <a:t>everythingatoncejs</a:t>
            </a:r>
            <a:endParaRPr lang="en-US" sz="4000" b="1" dirty="0">
              <a:solidFill>
                <a:srgbClr val="FFFFFF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7184" y="4220816"/>
            <a:ext cx="6832869" cy="305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202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39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9181" y="228600"/>
            <a:ext cx="9639301" cy="2400300"/>
          </a:xfrm>
        </p:spPr>
        <p:txBody>
          <a:bodyPr>
            <a:normAutofit/>
          </a:bodyPr>
          <a:lstStyle/>
          <a:p>
            <a:r>
              <a:rPr lang="en-US" dirty="0" smtClean="0"/>
              <a:t>Load Stuff on view 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56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39181" y="7067128"/>
            <a:ext cx="578876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F2DC"/>
                </a:solidFill>
                <a:latin typeface="Courier"/>
                <a:cs typeface="Courier"/>
              </a:rPr>
              <a:t>http://</a:t>
            </a:r>
            <a:r>
              <a:rPr lang="en-US" dirty="0" err="1">
                <a:solidFill>
                  <a:srgbClr val="FFF2DC"/>
                </a:solidFill>
                <a:latin typeface="Courier"/>
                <a:cs typeface="Courier"/>
              </a:rPr>
              <a:t>bit.ly</a:t>
            </a:r>
            <a:r>
              <a:rPr lang="en-US" dirty="0">
                <a:solidFill>
                  <a:srgbClr val="FFF2DC"/>
                </a:solidFill>
                <a:latin typeface="Courier"/>
                <a:cs typeface="Courier"/>
              </a:rPr>
              <a:t>/gallery-</a:t>
            </a:r>
            <a:r>
              <a:rPr lang="en-US" dirty="0" err="1">
                <a:solidFill>
                  <a:srgbClr val="FFF2DC"/>
                </a:solidFill>
                <a:latin typeface="Courier"/>
                <a:cs typeface="Courier"/>
              </a:rPr>
              <a:t>inview</a:t>
            </a:r>
            <a:endParaRPr lang="en-US" dirty="0">
              <a:solidFill>
                <a:srgbClr val="FFF2DC"/>
              </a:solidFill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904743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6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1515" y="391980"/>
            <a:ext cx="9639301" cy="3037946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 have a very short talk about my experience </a:t>
            </a:r>
            <a:r>
              <a:rPr lang="en-US" sz="4000" dirty="0"/>
              <a:t>while developing</a:t>
            </a:r>
            <a:br>
              <a:rPr lang="en-US" sz="4000" dirty="0"/>
            </a:br>
            <a:r>
              <a:rPr lang="en-US" sz="4000" dirty="0"/>
              <a:t>http://</a:t>
            </a:r>
            <a:r>
              <a:rPr lang="en-US" sz="4000" dirty="0" err="1"/>
              <a:t>developer.yahoo.com</a:t>
            </a:r>
            <a:r>
              <a:rPr lang="en-US" sz="4000" dirty="0"/>
              <a:t>/forum/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515" y="3245586"/>
            <a:ext cx="6569300" cy="443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313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7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48945" y="1878044"/>
            <a:ext cx="2546818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SERVER SIDE FRONTEND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658035" y="1878044"/>
            <a:ext cx="2423141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CLIENT SIDE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92174" y="1878044"/>
            <a:ext cx="2435273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BACK END API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294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8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48945" y="1878044"/>
            <a:ext cx="2546818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SERVER SIDE FRONTEND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658035" y="1878044"/>
            <a:ext cx="2423141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CLIENT SIDE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92174" y="1878044"/>
            <a:ext cx="2435273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BACK END API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4"/>
          <p:cNvSpPr>
            <a:spLocks noGrp="1"/>
          </p:cNvSpPr>
          <p:nvPr>
            <p:ph type="title"/>
          </p:nvPr>
        </p:nvSpPr>
        <p:spPr>
          <a:xfrm>
            <a:off x="3092174" y="5674091"/>
            <a:ext cx="6464748" cy="2400300"/>
          </a:xfrm>
        </p:spPr>
        <p:txBody>
          <a:bodyPr>
            <a:normAutofit/>
          </a:bodyPr>
          <a:lstStyle/>
          <a:p>
            <a:r>
              <a:rPr lang="en-US" dirty="0" smtClean="0"/>
              <a:t>3 Layer for a web in general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42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ACCBA8-5022-9E46-8DEA-AF9CA5E1705D}" type="slidenum">
              <a:rPr lang="en-US" smtClean="0"/>
              <a:t>9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848945" y="1878044"/>
            <a:ext cx="2546818" cy="3533577"/>
          </a:xfrm>
          <a:prstGeom prst="rect">
            <a:avLst/>
          </a:prstGeom>
          <a:solidFill>
            <a:srgbClr val="FF6600">
              <a:alpha val="59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SERVER SIDE FRONTEND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658035" y="1878044"/>
            <a:ext cx="2423141" cy="3533577"/>
          </a:xfrm>
          <a:prstGeom prst="rect">
            <a:avLst/>
          </a:prstGeom>
          <a:solidFill>
            <a:srgbClr val="FF6600">
              <a:alpha val="59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</a:rPr>
              <a:t>CLIENT SIDE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92174" y="1878044"/>
            <a:ext cx="2435273" cy="353357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BACK END API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itle 4"/>
          <p:cNvSpPr>
            <a:spLocks noGrp="1"/>
          </p:cNvSpPr>
          <p:nvPr>
            <p:ph type="title"/>
          </p:nvPr>
        </p:nvSpPr>
        <p:spPr>
          <a:xfrm>
            <a:off x="3092174" y="5674091"/>
            <a:ext cx="6464748" cy="24003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As a front end engineer we control only 2 things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8305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11337</TotalTime>
  <Words>617</Words>
  <Application>Microsoft Macintosh PowerPoint</Application>
  <PresentationFormat>Custom</PresentationFormat>
  <Paragraphs>241</Paragraphs>
  <Slides>56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Office Theme</vt:lpstr>
      <vt:lpstr>PowerPoint Presentation</vt:lpstr>
      <vt:lpstr>Moon Walking With JavaScript</vt:lpstr>
      <vt:lpstr>Hello</vt:lpstr>
      <vt:lpstr>I am markandey</vt:lpstr>
      <vt:lpstr>I work at Yahoo!  YDN more precisely</vt:lpstr>
      <vt:lpstr>I have a very short talk about my experience while developing http://developer.yahoo.com/forum/ </vt:lpstr>
      <vt:lpstr>PowerPoint Presentation</vt:lpstr>
      <vt:lpstr>3 Layer for a web in general</vt:lpstr>
      <vt:lpstr>As a front end engineer we control only 2 things</vt:lpstr>
      <vt:lpstr>backend guys, optimize to respond in ms.</vt:lpstr>
      <vt:lpstr>Front end engineering is different</vt:lpstr>
      <vt:lpstr>It has human involved </vt:lpstr>
      <vt:lpstr>PowerPoint Presentation</vt:lpstr>
      <vt:lpstr>PowerPoint Presentation</vt:lpstr>
      <vt:lpstr>PowerPoint Presentation</vt:lpstr>
      <vt:lpstr>PowerPoint Presentation</vt:lpstr>
      <vt:lpstr>Sometime,  time  is not even  important.    how you do it matters!</vt:lpstr>
      <vt:lpstr>e.g.,  if your site takes more time with less browser reflows, feels better than my site which takes less time with more browser reflows.</vt:lpstr>
      <vt:lpstr>e.g.,  if your site takes more time with less browser reflows, feels better than my site which takes less time with more browser reflows.</vt:lpstr>
      <vt:lpstr>e.g.,  if your site takes more time with less browser reflows, feels better than my site which takes less time with more browser reflows.</vt:lpstr>
      <vt:lpstr>e.g.,  if your site takes more time with less browser reflows, feels better than my site which takes less time with more browser reflows.</vt:lpstr>
      <vt:lpstr>e.g.,  if your site takes more time with less browser reflows, feels better than my site which takes less time with more browser reflows.</vt:lpstr>
      <vt:lpstr>What User Perceives as slow</vt:lpstr>
      <vt:lpstr>Time to first Byte is </vt:lpstr>
      <vt:lpstr>Time to first Byte is </vt:lpstr>
      <vt:lpstr>Where are we? (these things are done!)</vt:lpstr>
      <vt:lpstr>Now what!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Document.write</vt:lpstr>
      <vt:lpstr>&lt;script&gt; (function(){ var a=window.localStorage;a&amp;&amp;((a=a.getItem("what-item"))?document.write(a):document.write("Loading.."))} )(); &lt;/script&gt;</vt:lpstr>
      <vt:lpstr>PowerPoint Presentation</vt:lpstr>
      <vt:lpstr>PowerPoint Presentation</vt:lpstr>
      <vt:lpstr>PowerPoint Presentation</vt:lpstr>
      <vt:lpstr>Use local storage to reduce user frustration!</vt:lpstr>
      <vt:lpstr>Pinterest Magic</vt:lpstr>
      <vt:lpstr>PowerPoint Presentation</vt:lpstr>
      <vt:lpstr>PowerPoint Presentation</vt:lpstr>
      <vt:lpstr>YUI Options Y.Substitute Y.Lang.sub Y.Template</vt:lpstr>
      <vt:lpstr>PowerPoint Presentation</vt:lpstr>
      <vt:lpstr>Local storage as client side memcache</vt:lpstr>
      <vt:lpstr>Use Parralel I/Os to to speed up data pull!</vt:lpstr>
      <vt:lpstr>Demo</vt:lpstr>
      <vt:lpstr>Load Stuff on view  </vt:lpstr>
    </vt:vector>
  </TitlesOfParts>
  <Company>Yahoo! Inc.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Stephan Douris</dc:creator>
  <cp:lastModifiedBy>Y.CORP.YAHOO.COM\markande</cp:lastModifiedBy>
  <cp:revision>96</cp:revision>
  <dcterms:created xsi:type="dcterms:W3CDTF">2011-04-22T16:56:24Z</dcterms:created>
  <dcterms:modified xsi:type="dcterms:W3CDTF">2013-11-06T22:13:04Z</dcterms:modified>
</cp:coreProperties>
</file>

<file path=docProps/thumbnail.jpeg>
</file>